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7" r:id="rId2"/>
    <p:sldId id="258" r:id="rId3"/>
    <p:sldId id="259" r:id="rId4"/>
    <p:sldId id="260" r:id="rId5"/>
    <p:sldId id="261" r:id="rId6"/>
    <p:sldId id="276" r:id="rId7"/>
    <p:sldId id="263" r:id="rId8"/>
    <p:sldId id="264" r:id="rId9"/>
    <p:sldId id="265" r:id="rId10"/>
    <p:sldId id="266" r:id="rId11"/>
    <p:sldId id="277" r:id="rId12"/>
    <p:sldId id="267" r:id="rId13"/>
    <p:sldId id="268" r:id="rId14"/>
    <p:sldId id="269" r:id="rId15"/>
    <p:sldId id="270" r:id="rId16"/>
    <p:sldId id="271" r:id="rId17"/>
    <p:sldId id="272" r:id="rId18"/>
    <p:sldId id="273" r:id="rId19"/>
    <p:sldId id="274" r:id="rId20"/>
    <p:sldId id="275"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6619" autoAdjust="0"/>
  </p:normalViewPr>
  <p:slideViewPr>
    <p:cSldViewPr>
      <p:cViewPr varScale="1">
        <p:scale>
          <a:sx n="60" d="100"/>
          <a:sy n="60" d="100"/>
        </p:scale>
        <p:origin x="-224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5C6EB34-0C22-4EB8-BEEF-C5DE7D2AD57A}" type="datetimeFigureOut">
              <a:rPr lang="en-US" smtClean="0"/>
              <a:pPr/>
              <a:t>9/10/2013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DCB6CB-44CF-4BC8-92C2-EECACDAF0960}" type="slidenum">
              <a:rPr lang="en-US" smtClean="0"/>
              <a:pPr/>
              <a:t>‹#›</a:t>
            </a:fld>
            <a:endParaRPr lang="en-US"/>
          </a:p>
        </p:txBody>
      </p:sp>
    </p:spTree>
    <p:extLst>
      <p:ext uri="{BB962C8B-B14F-4D97-AF65-F5344CB8AC3E}">
        <p14:creationId xmlns:p14="http://schemas.microsoft.com/office/powerpoint/2010/main" val="17521627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-Introduce the goals for</a:t>
            </a:r>
            <a:r>
              <a:rPr lang="en-US" baseline="0" dirty="0" smtClean="0"/>
              <a:t> this lesson.</a:t>
            </a:r>
          </a:p>
          <a:p>
            <a:r>
              <a:rPr lang="en-US" baseline="0" dirty="0" smtClean="0"/>
              <a:t>- To introduce “work/jobs” as the theme of the lesson ask students to work in groups to talk about their current job or other jobs they have had in the past. Sample questions:</a:t>
            </a:r>
          </a:p>
          <a:p>
            <a:r>
              <a:rPr lang="en-US" baseline="0" dirty="0" smtClean="0">
                <a:latin typeface="Calibri"/>
              </a:rPr>
              <a:t>¿</a:t>
            </a:r>
            <a:r>
              <a:rPr lang="en-US" baseline="0" dirty="0" err="1" smtClean="0"/>
              <a:t>Tienes</a:t>
            </a:r>
            <a:r>
              <a:rPr lang="en-US" baseline="0" dirty="0" smtClean="0"/>
              <a:t> un </a:t>
            </a:r>
            <a:r>
              <a:rPr lang="en-US" baseline="0" dirty="0" err="1" smtClean="0"/>
              <a:t>trabajo</a:t>
            </a:r>
            <a:r>
              <a:rPr lang="en-US" baseline="0" dirty="0" smtClean="0"/>
              <a:t> </a:t>
            </a:r>
            <a:r>
              <a:rPr lang="en-US" baseline="0" dirty="0" err="1" smtClean="0"/>
              <a:t>ahora</a:t>
            </a:r>
            <a:r>
              <a:rPr lang="en-US" baseline="0" dirty="0" smtClean="0"/>
              <a:t>? </a:t>
            </a:r>
            <a:r>
              <a:rPr lang="en-US" baseline="0" dirty="0" smtClean="0">
                <a:latin typeface="+mn-lt"/>
              </a:rPr>
              <a:t>¿</a:t>
            </a:r>
            <a:r>
              <a:rPr lang="en-US" baseline="0" dirty="0" smtClean="0"/>
              <a:t>En </a:t>
            </a:r>
            <a:r>
              <a:rPr lang="en-US" baseline="0" dirty="0" err="1" smtClean="0"/>
              <a:t>qué</a:t>
            </a:r>
            <a:r>
              <a:rPr lang="en-US" baseline="0" dirty="0" smtClean="0"/>
              <a:t> </a:t>
            </a:r>
            <a:r>
              <a:rPr lang="en-US" baseline="0" dirty="0" err="1" smtClean="0"/>
              <a:t>trabajas</a:t>
            </a:r>
            <a:r>
              <a:rPr lang="en-US" baseline="0" dirty="0" smtClean="0"/>
              <a:t>? </a:t>
            </a:r>
            <a:r>
              <a:rPr lang="en-US" baseline="0" dirty="0" smtClean="0">
                <a:latin typeface="+mn-lt"/>
              </a:rPr>
              <a:t>¿Te </a:t>
            </a:r>
            <a:r>
              <a:rPr lang="en-US" baseline="0" dirty="0" err="1" smtClean="0">
                <a:latin typeface="+mn-lt"/>
              </a:rPr>
              <a:t>gusta</a:t>
            </a:r>
            <a:r>
              <a:rPr lang="en-US" baseline="0" dirty="0" smtClean="0">
                <a:latin typeface="+mn-lt"/>
              </a:rPr>
              <a:t> </a:t>
            </a:r>
            <a:r>
              <a:rPr lang="en-US" baseline="0" dirty="0" err="1" smtClean="0">
                <a:latin typeface="+mn-lt"/>
              </a:rPr>
              <a:t>tu</a:t>
            </a:r>
            <a:r>
              <a:rPr lang="en-US" baseline="0" dirty="0" smtClean="0">
                <a:latin typeface="+mn-lt"/>
              </a:rPr>
              <a:t> </a:t>
            </a:r>
            <a:r>
              <a:rPr lang="en-US" baseline="0" dirty="0" err="1" smtClean="0">
                <a:latin typeface="+mn-lt"/>
              </a:rPr>
              <a:t>trabajo</a:t>
            </a:r>
            <a:r>
              <a:rPr lang="en-US" baseline="0" dirty="0" smtClean="0">
                <a:latin typeface="+mn-lt"/>
              </a:rPr>
              <a:t>? ¿</a:t>
            </a:r>
            <a:r>
              <a:rPr lang="en-US" baseline="0" dirty="0" err="1" smtClean="0">
                <a:latin typeface="+mn-lt"/>
              </a:rPr>
              <a:t>Cuál</a:t>
            </a:r>
            <a:r>
              <a:rPr lang="en-US" baseline="0" dirty="0" smtClean="0">
                <a:latin typeface="+mn-lt"/>
              </a:rPr>
              <a:t> ha </a:t>
            </a:r>
            <a:r>
              <a:rPr lang="en-US" baseline="0" dirty="0" err="1" smtClean="0">
                <a:latin typeface="+mn-lt"/>
              </a:rPr>
              <a:t>sido</a:t>
            </a:r>
            <a:r>
              <a:rPr lang="en-US" baseline="0" dirty="0" smtClean="0">
                <a:latin typeface="+mn-lt"/>
              </a:rPr>
              <a:t> el </a:t>
            </a:r>
            <a:r>
              <a:rPr lang="en-US" baseline="0" dirty="0" err="1" smtClean="0">
                <a:latin typeface="+mn-lt"/>
              </a:rPr>
              <a:t>mejor</a:t>
            </a:r>
            <a:r>
              <a:rPr lang="en-US" baseline="0" dirty="0" smtClean="0">
                <a:latin typeface="+mn-lt"/>
              </a:rPr>
              <a:t> </a:t>
            </a:r>
            <a:r>
              <a:rPr lang="en-US" baseline="0" dirty="0" err="1" smtClean="0">
                <a:latin typeface="+mn-lt"/>
              </a:rPr>
              <a:t>trabajo</a:t>
            </a:r>
            <a:r>
              <a:rPr lang="en-US" baseline="0" dirty="0" smtClean="0">
                <a:latin typeface="+mn-lt"/>
              </a:rPr>
              <a:t> </a:t>
            </a:r>
            <a:r>
              <a:rPr lang="en-US" baseline="0" dirty="0" err="1" smtClean="0">
                <a:latin typeface="+mn-lt"/>
              </a:rPr>
              <a:t>que</a:t>
            </a:r>
            <a:r>
              <a:rPr lang="en-US" baseline="0" dirty="0" smtClean="0">
                <a:latin typeface="+mn-lt"/>
              </a:rPr>
              <a:t> has </a:t>
            </a:r>
            <a:r>
              <a:rPr lang="en-US" baseline="0" dirty="0" err="1" smtClean="0">
                <a:latin typeface="+mn-lt"/>
              </a:rPr>
              <a:t>tenido</a:t>
            </a:r>
            <a:r>
              <a:rPr lang="en-US" baseline="0" dirty="0" smtClean="0">
                <a:latin typeface="+mn-lt"/>
              </a:rPr>
              <a:t>? ¿</a:t>
            </a:r>
            <a:r>
              <a:rPr lang="en-US" baseline="0" dirty="0" err="1" smtClean="0">
                <a:latin typeface="+mn-lt"/>
              </a:rPr>
              <a:t>Cuál</a:t>
            </a:r>
            <a:r>
              <a:rPr lang="en-US" baseline="0" dirty="0" smtClean="0">
                <a:latin typeface="+mn-lt"/>
              </a:rPr>
              <a:t> ha </a:t>
            </a:r>
            <a:r>
              <a:rPr lang="en-US" baseline="0" dirty="0" err="1" smtClean="0">
                <a:latin typeface="+mn-lt"/>
              </a:rPr>
              <a:t>sido</a:t>
            </a:r>
            <a:r>
              <a:rPr lang="en-US" baseline="0" dirty="0" smtClean="0">
                <a:latin typeface="+mn-lt"/>
              </a:rPr>
              <a:t> el </a:t>
            </a:r>
            <a:r>
              <a:rPr lang="en-US" baseline="0" dirty="0" err="1" smtClean="0">
                <a:latin typeface="+mn-lt"/>
              </a:rPr>
              <a:t>peor</a:t>
            </a:r>
            <a:r>
              <a:rPr lang="en-US" baseline="0" dirty="0" smtClean="0">
                <a:latin typeface="+mn-lt"/>
              </a:rPr>
              <a:t>?</a:t>
            </a:r>
          </a:p>
          <a:p>
            <a:r>
              <a:rPr lang="en-US" baseline="0" dirty="0" smtClean="0">
                <a:latin typeface="+mn-lt"/>
              </a:rPr>
              <a:t>- Review vocabulary related to jobs and professions. </a:t>
            </a:r>
            <a:endParaRPr lang="en-US" dirty="0"/>
          </a:p>
        </p:txBody>
      </p:sp>
      <p:sp>
        <p:nvSpPr>
          <p:cNvPr id="4" name="Slide Number Placeholder 3"/>
          <p:cNvSpPr>
            <a:spLocks noGrp="1"/>
          </p:cNvSpPr>
          <p:nvPr>
            <p:ph type="sldNum" sz="quarter" idx="10"/>
          </p:nvPr>
        </p:nvSpPr>
        <p:spPr/>
        <p:txBody>
          <a:bodyPr/>
          <a:lstStyle/>
          <a:p>
            <a:fld id="{DD6245CE-052F-4B78-ACEA-0E2680C59773}"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 Ask students to complete</a:t>
            </a:r>
            <a:r>
              <a:rPr lang="en-US" baseline="0" dirty="0" smtClean="0"/>
              <a:t> the following oral practice after they complete </a:t>
            </a:r>
            <a:r>
              <a:rPr lang="en-US" baseline="0" dirty="0" err="1" smtClean="0"/>
              <a:t>Actividad</a:t>
            </a:r>
            <a:r>
              <a:rPr lang="en-US" baseline="0" dirty="0" smtClean="0"/>
              <a:t> 9. </a:t>
            </a:r>
            <a:endParaRPr lang="en-US" dirty="0" smtClean="0"/>
          </a:p>
          <a:p>
            <a:pPr>
              <a:buFontTx/>
              <a:buChar char="-"/>
            </a:pPr>
            <a:r>
              <a:rPr lang="en-US" dirty="0" smtClean="0"/>
              <a:t>Oral practice:</a:t>
            </a:r>
            <a:r>
              <a:rPr lang="en-US" baseline="0" dirty="0" smtClean="0"/>
              <a:t> </a:t>
            </a:r>
            <a:r>
              <a:rPr lang="en-US" dirty="0" smtClean="0"/>
              <a:t>Divide the class in</a:t>
            </a:r>
            <a:r>
              <a:rPr lang="en-US" baseline="0" dirty="0" smtClean="0"/>
              <a:t> groups of 5-6 students to play “</a:t>
            </a:r>
            <a:r>
              <a:rPr lang="en-US" i="1" baseline="0" dirty="0" smtClean="0"/>
              <a:t>El </a:t>
            </a:r>
            <a:r>
              <a:rPr lang="en-US" i="1" baseline="0" dirty="0" err="1" smtClean="0"/>
              <a:t>teléfono</a:t>
            </a:r>
            <a:r>
              <a:rPr lang="en-US" i="1" baseline="0" dirty="0" smtClean="0"/>
              <a:t> </a:t>
            </a:r>
            <a:r>
              <a:rPr lang="en-US" i="1" baseline="0" dirty="0" err="1" smtClean="0"/>
              <a:t>roto</a:t>
            </a:r>
            <a:r>
              <a:rPr lang="en-US" baseline="0" dirty="0" smtClean="0"/>
              <a:t>”. Each group gets in a circle and the instructor whispers a message to the first student in line. The student passes the message to the person next to him/her (using reported speech) and they continue whispering what they hear until the last person in the circle gets the message.  The last student to get the message goes to the board to write the message that he/she got. The group that gets the message with more accuracy, as compared to the original one, gets a point. Start by whispering simple, easy sentences, increase complexity as the game moves on. </a:t>
            </a:r>
          </a:p>
          <a:p>
            <a:pPr>
              <a:buFontTx/>
              <a:buNone/>
            </a:pPr>
            <a:r>
              <a:rPr lang="en-US" baseline="0" dirty="0" smtClean="0"/>
              <a:t>e.g. </a:t>
            </a:r>
            <a:r>
              <a:rPr lang="en-US" baseline="0" dirty="0" err="1" smtClean="0"/>
              <a:t>Yo</a:t>
            </a:r>
            <a:r>
              <a:rPr lang="en-US" baseline="0" dirty="0" smtClean="0"/>
              <a:t> </a:t>
            </a:r>
            <a:r>
              <a:rPr lang="en-US" baseline="0" dirty="0" err="1" smtClean="0"/>
              <a:t>estoy</a:t>
            </a:r>
            <a:r>
              <a:rPr lang="en-US" baseline="0" dirty="0" smtClean="0"/>
              <a:t> </a:t>
            </a:r>
            <a:r>
              <a:rPr lang="en-US" baseline="0" dirty="0" err="1" smtClean="0"/>
              <a:t>cansado</a:t>
            </a:r>
            <a:r>
              <a:rPr lang="en-US" baseline="0" dirty="0" smtClean="0"/>
              <a:t>.</a:t>
            </a:r>
          </a:p>
          <a:p>
            <a:pPr>
              <a:buFontTx/>
              <a:buNone/>
            </a:pPr>
            <a:r>
              <a:rPr lang="en-US" baseline="0" dirty="0" smtClean="0"/>
              <a:t>        Me </a:t>
            </a:r>
            <a:r>
              <a:rPr lang="en-US" baseline="0" dirty="0" err="1" smtClean="0"/>
              <a:t>voy</a:t>
            </a:r>
            <a:r>
              <a:rPr lang="en-US" baseline="0" dirty="0" smtClean="0"/>
              <a:t> de </a:t>
            </a:r>
            <a:r>
              <a:rPr lang="en-US" baseline="0" dirty="0" err="1" smtClean="0"/>
              <a:t>viaje</a:t>
            </a:r>
            <a:r>
              <a:rPr lang="en-US" baseline="0" dirty="0" smtClean="0"/>
              <a:t> </a:t>
            </a:r>
            <a:r>
              <a:rPr lang="en-US" baseline="0" dirty="0" err="1" smtClean="0"/>
              <a:t>mañana</a:t>
            </a:r>
            <a:endParaRPr lang="en-US" baseline="0" dirty="0" smtClean="0"/>
          </a:p>
          <a:p>
            <a:pPr>
              <a:buFontTx/>
              <a:buNone/>
            </a:pPr>
            <a:r>
              <a:rPr lang="en-US" baseline="0" dirty="0" smtClean="0"/>
              <a:t>        Ayer </a:t>
            </a:r>
            <a:r>
              <a:rPr lang="en-US" baseline="0" dirty="0" err="1" smtClean="0"/>
              <a:t>fui</a:t>
            </a:r>
            <a:r>
              <a:rPr lang="en-US" baseline="0" dirty="0" smtClean="0"/>
              <a:t> a un </a:t>
            </a:r>
            <a:r>
              <a:rPr lang="en-US" baseline="0" dirty="0" err="1" smtClean="0"/>
              <a:t>concierto</a:t>
            </a:r>
            <a:r>
              <a:rPr lang="en-US" baseline="0" dirty="0" smtClean="0"/>
              <a:t> de </a:t>
            </a:r>
            <a:r>
              <a:rPr lang="en-US" baseline="0" dirty="0" err="1" smtClean="0"/>
              <a:t>música</a:t>
            </a:r>
            <a:r>
              <a:rPr lang="en-US" baseline="0" dirty="0" smtClean="0"/>
              <a:t> </a:t>
            </a:r>
            <a:r>
              <a:rPr lang="en-US" baseline="0" dirty="0" err="1" smtClean="0"/>
              <a:t>clásica</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Answer key:</a:t>
            </a:r>
          </a:p>
          <a:p>
            <a:pPr marL="228600" indent="-228600">
              <a:buAutoNum type="arabicParenR"/>
            </a:pPr>
            <a:r>
              <a:rPr lang="en-US" dirty="0" smtClean="0"/>
              <a:t>A </a:t>
            </a:r>
            <a:r>
              <a:rPr lang="en-US" dirty="0" err="1" smtClean="0"/>
              <a:t>ver</a:t>
            </a:r>
            <a:r>
              <a:rPr lang="en-US" dirty="0" smtClean="0"/>
              <a:t> </a:t>
            </a:r>
            <a:r>
              <a:rPr lang="en-US" dirty="0" err="1" smtClean="0"/>
              <a:t>si</a:t>
            </a:r>
            <a:r>
              <a:rPr lang="en-US" dirty="0" smtClean="0"/>
              <a:t> </a:t>
            </a:r>
            <a:r>
              <a:rPr lang="en-US" dirty="0" err="1" smtClean="0"/>
              <a:t>te</a:t>
            </a:r>
            <a:r>
              <a:rPr lang="en-US" dirty="0" smtClean="0"/>
              <a:t> </a:t>
            </a:r>
            <a:r>
              <a:rPr lang="en-US" dirty="0" err="1" smtClean="0"/>
              <a:t>entendí</a:t>
            </a:r>
            <a:r>
              <a:rPr lang="en-US" dirty="0" smtClean="0"/>
              <a:t> </a:t>
            </a:r>
            <a:r>
              <a:rPr lang="en-US" dirty="0" err="1" smtClean="0"/>
              <a:t>bien</a:t>
            </a:r>
            <a:endParaRPr lang="en-US" dirty="0" smtClean="0"/>
          </a:p>
          <a:p>
            <a:pPr marL="228600" indent="-228600">
              <a:buAutoNum type="arabicParenR"/>
            </a:pPr>
            <a:r>
              <a:rPr lang="en-US" dirty="0" smtClean="0"/>
              <a:t>¡</a:t>
            </a:r>
            <a:r>
              <a:rPr lang="en-US" dirty="0" err="1" smtClean="0"/>
              <a:t>Huy</a:t>
            </a:r>
            <a:r>
              <a:rPr lang="en-US" dirty="0" smtClean="0"/>
              <a:t>! </a:t>
            </a:r>
            <a:r>
              <a:rPr lang="en-US" dirty="0" err="1" smtClean="0"/>
              <a:t>Metió</a:t>
            </a:r>
            <a:r>
              <a:rPr lang="en-US" dirty="0" smtClean="0"/>
              <a:t> la </a:t>
            </a:r>
            <a:r>
              <a:rPr lang="en-US" dirty="0" err="1" smtClean="0"/>
              <a:t>pata</a:t>
            </a:r>
            <a:r>
              <a:rPr lang="en-US" dirty="0" smtClean="0"/>
              <a:t>!</a:t>
            </a:r>
          </a:p>
          <a:p>
            <a:pPr marL="228600" indent="-228600">
              <a:buAutoNum type="arabicParenR"/>
            </a:pPr>
            <a:r>
              <a:rPr lang="en-US" dirty="0" smtClean="0"/>
              <a:t>¡</a:t>
            </a:r>
            <a:r>
              <a:rPr lang="en-US" dirty="0" err="1" smtClean="0"/>
              <a:t>Qué</a:t>
            </a:r>
            <a:r>
              <a:rPr lang="en-US" dirty="0" smtClean="0"/>
              <a:t> </a:t>
            </a:r>
            <a:r>
              <a:rPr lang="en-US" dirty="0" err="1" smtClean="0"/>
              <a:t>curioso</a:t>
            </a:r>
            <a:r>
              <a:rPr lang="en-US" dirty="0" smtClean="0"/>
              <a:t>!</a:t>
            </a:r>
          </a:p>
          <a:p>
            <a:pPr marL="228600" indent="-228600">
              <a:buAutoNum type="arabicParenR"/>
            </a:pPr>
            <a:r>
              <a:rPr lang="en-US" dirty="0" smtClean="0"/>
              <a:t>Me</a:t>
            </a:r>
            <a:r>
              <a:rPr lang="en-US" baseline="0" dirty="0" smtClean="0"/>
              <a:t> lo </a:t>
            </a:r>
            <a:r>
              <a:rPr lang="en-US" baseline="0" dirty="0" err="1" smtClean="0"/>
              <a:t>imagino</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pPr>
              <a:buFontTx/>
              <a:buChar char="-"/>
            </a:pPr>
            <a:r>
              <a:rPr lang="en-US" dirty="0" smtClean="0"/>
              <a:t>Introduce some sayings/expressions that use the negating</a:t>
            </a:r>
            <a:r>
              <a:rPr lang="en-US" baseline="0" dirty="0" smtClean="0"/>
              <a:t> expressions: </a:t>
            </a:r>
            <a:r>
              <a:rPr lang="en-US" baseline="0" dirty="0" err="1" smtClean="0"/>
              <a:t>ni</a:t>
            </a:r>
            <a:r>
              <a:rPr lang="en-US" baseline="0" dirty="0" smtClean="0"/>
              <a:t>…..</a:t>
            </a:r>
            <a:r>
              <a:rPr lang="en-US" baseline="0" dirty="0" err="1" smtClean="0"/>
              <a:t>ni</a:t>
            </a:r>
            <a:endParaRPr lang="en-US" baseline="0" dirty="0" smtClean="0"/>
          </a:p>
          <a:p>
            <a:pPr>
              <a:buFontTx/>
              <a:buNone/>
            </a:pPr>
            <a:r>
              <a:rPr lang="en-US" baseline="0" dirty="0" smtClean="0"/>
              <a:t> e.g.  </a:t>
            </a:r>
            <a:r>
              <a:rPr lang="en-US" baseline="0" dirty="0" err="1" smtClean="0"/>
              <a:t>ni</a:t>
            </a:r>
            <a:r>
              <a:rPr lang="en-US" baseline="0" dirty="0" smtClean="0"/>
              <a:t> </a:t>
            </a:r>
            <a:r>
              <a:rPr lang="en-US" baseline="0" dirty="0" err="1" smtClean="0"/>
              <a:t>chicha</a:t>
            </a:r>
            <a:r>
              <a:rPr lang="en-US" baseline="0" dirty="0" smtClean="0"/>
              <a:t> </a:t>
            </a:r>
            <a:r>
              <a:rPr lang="en-US" baseline="0" dirty="0" err="1" smtClean="0"/>
              <a:t>ni</a:t>
            </a:r>
            <a:r>
              <a:rPr lang="en-US" baseline="0" dirty="0" smtClean="0"/>
              <a:t> </a:t>
            </a:r>
            <a:r>
              <a:rPr lang="en-US" baseline="0" dirty="0" err="1" smtClean="0"/>
              <a:t>limoná</a:t>
            </a:r>
            <a:endParaRPr lang="en-US" baseline="0" dirty="0" smtClean="0"/>
          </a:p>
          <a:p>
            <a:pPr>
              <a:buFontTx/>
              <a:buNone/>
            </a:pPr>
            <a:r>
              <a:rPr lang="en-US" baseline="0" dirty="0" smtClean="0"/>
              <a:t>        </a:t>
            </a:r>
            <a:r>
              <a:rPr lang="en-US" baseline="0" dirty="0" err="1" smtClean="0"/>
              <a:t>ni</a:t>
            </a:r>
            <a:r>
              <a:rPr lang="en-US" baseline="0" dirty="0" smtClean="0"/>
              <a:t> fu </a:t>
            </a:r>
            <a:r>
              <a:rPr lang="en-US" baseline="0" dirty="0" err="1" smtClean="0"/>
              <a:t>ni</a:t>
            </a:r>
            <a:r>
              <a:rPr lang="en-US" baseline="0" dirty="0" smtClean="0"/>
              <a:t> </a:t>
            </a:r>
            <a:r>
              <a:rPr lang="en-US" baseline="0" dirty="0" err="1" smtClean="0"/>
              <a:t>fa</a:t>
            </a:r>
            <a:endParaRPr lang="en-US" baseline="0" dirty="0" smtClean="0"/>
          </a:p>
          <a:p>
            <a:pPr>
              <a:buFontTx/>
              <a:buNone/>
            </a:pPr>
            <a:r>
              <a:rPr lang="en-US" baseline="0" dirty="0" smtClean="0"/>
              <a:t>        </a:t>
            </a:r>
            <a:r>
              <a:rPr lang="en-US" baseline="0" dirty="0" err="1" smtClean="0"/>
              <a:t>ni</a:t>
            </a:r>
            <a:r>
              <a:rPr lang="en-US" baseline="0" dirty="0" smtClean="0"/>
              <a:t> </a:t>
            </a:r>
            <a:r>
              <a:rPr lang="en-US" baseline="0" dirty="0" err="1" smtClean="0"/>
              <a:t>hace</a:t>
            </a:r>
            <a:r>
              <a:rPr lang="en-US" baseline="0" dirty="0" smtClean="0"/>
              <a:t>, </a:t>
            </a:r>
            <a:r>
              <a:rPr lang="en-US" baseline="0" dirty="0" err="1" smtClean="0"/>
              <a:t>ni</a:t>
            </a:r>
            <a:r>
              <a:rPr lang="en-US" baseline="0" dirty="0" smtClean="0"/>
              <a:t> </a:t>
            </a:r>
            <a:r>
              <a:rPr lang="en-US" baseline="0" dirty="0" err="1" smtClean="0"/>
              <a:t>deja</a:t>
            </a:r>
            <a:r>
              <a:rPr lang="en-US" baseline="0" dirty="0" smtClean="0"/>
              <a:t> </a:t>
            </a:r>
            <a:r>
              <a:rPr lang="en-US" baseline="0" dirty="0" err="1" smtClean="0"/>
              <a:t>hacer</a:t>
            </a:r>
            <a:endParaRPr lang="en-US" baseline="0" dirty="0" smtClean="0"/>
          </a:p>
          <a:p>
            <a:pPr>
              <a:buFontTx/>
              <a:buNone/>
            </a:pPr>
            <a:r>
              <a:rPr lang="en-US" baseline="0" dirty="0" smtClean="0"/>
              <a:t>        </a:t>
            </a:r>
            <a:r>
              <a:rPr lang="en-US" baseline="0" dirty="0" err="1" smtClean="0"/>
              <a:t>ni</a:t>
            </a:r>
            <a:r>
              <a:rPr lang="en-US" baseline="0" dirty="0" smtClean="0"/>
              <a:t> lo </a:t>
            </a:r>
            <a:r>
              <a:rPr lang="en-US" baseline="0" dirty="0" err="1" smtClean="0"/>
              <a:t>uno</a:t>
            </a:r>
            <a:r>
              <a:rPr lang="en-US" baseline="0" dirty="0" smtClean="0"/>
              <a:t>, </a:t>
            </a:r>
            <a:r>
              <a:rPr lang="en-US" baseline="0" dirty="0" err="1" smtClean="0"/>
              <a:t>ni</a:t>
            </a:r>
            <a:r>
              <a:rPr lang="en-US" baseline="0" dirty="0" smtClean="0"/>
              <a:t> lo </a:t>
            </a:r>
            <a:r>
              <a:rPr lang="en-US" baseline="0" dirty="0" err="1" smtClean="0"/>
              <a:t>otro</a:t>
            </a:r>
            <a:endParaRPr lang="en-US" baseline="0" dirty="0" smtClean="0"/>
          </a:p>
          <a:p>
            <a:pPr>
              <a:buFontTx/>
              <a:buNone/>
            </a:pPr>
            <a:r>
              <a:rPr lang="en-US" baseline="0" dirty="0" smtClean="0"/>
              <a:t>        </a:t>
            </a:r>
          </a:p>
          <a:p>
            <a:pPr>
              <a:buFontTx/>
              <a:buChar char="-"/>
            </a:pPr>
            <a:r>
              <a:rPr lang="en-US" dirty="0" smtClean="0"/>
              <a:t>Answer key to </a:t>
            </a:r>
            <a:r>
              <a:rPr lang="en-US" dirty="0" err="1" smtClean="0"/>
              <a:t>Actividad</a:t>
            </a:r>
            <a:r>
              <a:rPr lang="en-US" dirty="0" smtClean="0"/>
              <a:t> 11</a:t>
            </a:r>
          </a:p>
          <a:p>
            <a:pPr marL="228600" indent="-228600">
              <a:buFontTx/>
              <a:buAutoNum type="arabicPeriod"/>
            </a:pPr>
            <a:r>
              <a:rPr lang="en-US" dirty="0" smtClean="0"/>
              <a:t>Martha no </a:t>
            </a:r>
            <a:r>
              <a:rPr lang="en-US" dirty="0" err="1" smtClean="0"/>
              <a:t>quiere</a:t>
            </a:r>
            <a:r>
              <a:rPr lang="en-US" dirty="0" smtClean="0"/>
              <a:t> </a:t>
            </a:r>
            <a:r>
              <a:rPr lang="en-US" dirty="0" err="1" smtClean="0"/>
              <a:t>ni</a:t>
            </a:r>
            <a:r>
              <a:rPr lang="en-US" dirty="0" smtClean="0"/>
              <a:t> </a:t>
            </a:r>
            <a:r>
              <a:rPr lang="en-US" dirty="0" err="1" smtClean="0"/>
              <a:t>ir</a:t>
            </a:r>
            <a:r>
              <a:rPr lang="en-US" dirty="0" smtClean="0"/>
              <a:t> de </a:t>
            </a:r>
            <a:r>
              <a:rPr lang="en-US" dirty="0" err="1" smtClean="0"/>
              <a:t>compras</a:t>
            </a:r>
            <a:r>
              <a:rPr lang="en-US" baseline="0" dirty="0" smtClean="0"/>
              <a:t> </a:t>
            </a:r>
            <a:r>
              <a:rPr lang="en-US" baseline="0" dirty="0" err="1" smtClean="0"/>
              <a:t>ni</a:t>
            </a:r>
            <a:r>
              <a:rPr lang="en-US" baseline="0" dirty="0" smtClean="0"/>
              <a:t> </a:t>
            </a:r>
            <a:r>
              <a:rPr lang="en-US" baseline="0" dirty="0" err="1" smtClean="0"/>
              <a:t>ir</a:t>
            </a:r>
            <a:r>
              <a:rPr lang="en-US" baseline="0" dirty="0" smtClean="0"/>
              <a:t> a la casa de </a:t>
            </a:r>
            <a:r>
              <a:rPr lang="en-US" baseline="0" dirty="0" err="1" smtClean="0"/>
              <a:t>sus</a:t>
            </a:r>
            <a:r>
              <a:rPr lang="en-US" baseline="0" dirty="0" smtClean="0"/>
              <a:t> padres.</a:t>
            </a:r>
          </a:p>
          <a:p>
            <a:pPr marL="228600" indent="-228600">
              <a:buFontTx/>
              <a:buAutoNum type="arabicPeriod"/>
            </a:pPr>
            <a:r>
              <a:rPr lang="en-US" dirty="0" smtClean="0"/>
              <a:t>Juan </a:t>
            </a:r>
            <a:r>
              <a:rPr lang="en-US" dirty="0" err="1" smtClean="0"/>
              <a:t>prefiere</a:t>
            </a:r>
            <a:r>
              <a:rPr lang="en-US" dirty="0" smtClean="0"/>
              <a:t> </a:t>
            </a:r>
            <a:r>
              <a:rPr lang="en-US" dirty="0" err="1" smtClean="0"/>
              <a:t>trabajar</a:t>
            </a:r>
            <a:r>
              <a:rPr lang="en-US" dirty="0" smtClean="0"/>
              <a:t> en un </a:t>
            </a:r>
            <a:r>
              <a:rPr lang="en-US" dirty="0" err="1" smtClean="0"/>
              <a:t>banco</a:t>
            </a:r>
            <a:r>
              <a:rPr lang="en-US" dirty="0" smtClean="0"/>
              <a:t> o en </a:t>
            </a:r>
            <a:r>
              <a:rPr lang="en-US" dirty="0" err="1" smtClean="0"/>
              <a:t>una</a:t>
            </a:r>
            <a:r>
              <a:rPr lang="en-US" dirty="0" smtClean="0"/>
              <a:t> </a:t>
            </a:r>
            <a:r>
              <a:rPr lang="en-US" dirty="0" err="1" smtClean="0"/>
              <a:t>compañía</a:t>
            </a:r>
            <a:r>
              <a:rPr lang="en-US" dirty="0" smtClean="0"/>
              <a:t> de </a:t>
            </a:r>
            <a:r>
              <a:rPr lang="en-US" dirty="0" err="1" smtClean="0"/>
              <a:t>seguros</a:t>
            </a:r>
            <a:r>
              <a:rPr lang="en-US" dirty="0" smtClean="0"/>
              <a:t>. </a:t>
            </a:r>
          </a:p>
          <a:p>
            <a:pPr marL="228600" indent="-228600">
              <a:buFontTx/>
              <a:buAutoNum type="arabicPeriod"/>
            </a:pPr>
            <a:r>
              <a:rPr lang="en-US" dirty="0" smtClean="0"/>
              <a:t>José </a:t>
            </a:r>
            <a:r>
              <a:rPr lang="en-US" dirty="0" err="1" smtClean="0"/>
              <a:t>ni</a:t>
            </a:r>
            <a:r>
              <a:rPr lang="en-US" dirty="0" smtClean="0"/>
              <a:t> </a:t>
            </a:r>
            <a:r>
              <a:rPr lang="en-US" dirty="0" err="1" smtClean="0"/>
              <a:t>siquiera</a:t>
            </a:r>
            <a:r>
              <a:rPr lang="en-US" dirty="0" smtClean="0"/>
              <a:t> </a:t>
            </a:r>
            <a:r>
              <a:rPr lang="en-US" dirty="0" err="1" smtClean="0"/>
              <a:t>dio</a:t>
            </a:r>
            <a:r>
              <a:rPr lang="en-US" baseline="0" dirty="0" smtClean="0"/>
              <a:t> </a:t>
            </a:r>
            <a:r>
              <a:rPr lang="en-US" baseline="0" dirty="0" err="1" smtClean="0"/>
              <a:t>las</a:t>
            </a:r>
            <a:r>
              <a:rPr lang="en-US" baseline="0" dirty="0" smtClean="0"/>
              <a:t> gracias </a:t>
            </a:r>
            <a:r>
              <a:rPr lang="en-US" baseline="0" dirty="0" err="1" smtClean="0"/>
              <a:t>por</a:t>
            </a:r>
            <a:r>
              <a:rPr lang="en-US" baseline="0" dirty="0" smtClean="0"/>
              <a:t> el favor </a:t>
            </a:r>
            <a:r>
              <a:rPr lang="en-US" baseline="0" dirty="0" err="1" smtClean="0"/>
              <a:t>que</a:t>
            </a:r>
            <a:r>
              <a:rPr lang="en-US" baseline="0" dirty="0" smtClean="0"/>
              <a:t> </a:t>
            </a:r>
            <a:r>
              <a:rPr lang="en-US" baseline="0" dirty="0" err="1" smtClean="0"/>
              <a:t>recibió</a:t>
            </a:r>
            <a:r>
              <a:rPr lang="en-US" baseline="0" dirty="0" smtClean="0"/>
              <a:t>. </a:t>
            </a:r>
            <a:endParaRPr lang="en-US" dirty="0" smtClean="0"/>
          </a:p>
          <a:p>
            <a:pPr>
              <a:buFontTx/>
              <a:buChar char="-"/>
            </a:pPr>
            <a:endParaRPr lang="en-US" dirty="0" smtClean="0"/>
          </a:p>
          <a:p>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pPr>
              <a:buFontTx/>
              <a:buChar char="-"/>
            </a:pPr>
            <a:r>
              <a:rPr lang="en-US" baseline="0" dirty="0" smtClean="0"/>
              <a:t>Prepare slides with pictures illustrating reciprocal actions. Ask the class to describe what they see in the picture. </a:t>
            </a:r>
          </a:p>
          <a:p>
            <a:pPr>
              <a:buFontTx/>
              <a:buNone/>
            </a:pPr>
            <a:r>
              <a:rPr lang="en-US" baseline="0" dirty="0" smtClean="0"/>
              <a:t>  e.g. </a:t>
            </a:r>
            <a:r>
              <a:rPr lang="en-US" baseline="0" dirty="0" err="1" smtClean="0"/>
              <a:t>ellos</a:t>
            </a:r>
            <a:r>
              <a:rPr lang="en-US" baseline="0" dirty="0" smtClean="0"/>
              <a:t> se </a:t>
            </a:r>
            <a:r>
              <a:rPr lang="en-US" baseline="0" dirty="0" err="1" smtClean="0"/>
              <a:t>abrazan</a:t>
            </a:r>
            <a:r>
              <a:rPr lang="en-US" baseline="0" dirty="0" smtClean="0"/>
              <a:t>  - </a:t>
            </a:r>
            <a:r>
              <a:rPr lang="en-US" baseline="0" dirty="0" err="1" smtClean="0"/>
              <a:t>ellas</a:t>
            </a:r>
            <a:r>
              <a:rPr lang="en-US" baseline="0" dirty="0" smtClean="0"/>
              <a:t> se </a:t>
            </a:r>
            <a:r>
              <a:rPr lang="en-US" baseline="0" dirty="0" err="1" smtClean="0"/>
              <a:t>odian</a:t>
            </a:r>
            <a:r>
              <a:rPr lang="en-US" baseline="0" dirty="0" smtClean="0"/>
              <a:t>  - </a:t>
            </a:r>
            <a:r>
              <a:rPr lang="en-US" baseline="0" dirty="0" err="1" smtClean="0"/>
              <a:t>nosotros</a:t>
            </a:r>
            <a:r>
              <a:rPr lang="en-US" baseline="0" dirty="0" smtClean="0"/>
              <a:t> </a:t>
            </a:r>
            <a:r>
              <a:rPr lang="en-US" baseline="0" dirty="0" err="1" smtClean="0"/>
              <a:t>nos</a:t>
            </a:r>
            <a:r>
              <a:rPr lang="en-US" baseline="0" dirty="0" smtClean="0"/>
              <a:t> </a:t>
            </a:r>
            <a:r>
              <a:rPr lang="en-US" baseline="0" dirty="0" err="1" smtClean="0"/>
              <a:t>amamos</a:t>
            </a:r>
            <a:r>
              <a:rPr lang="en-US" baseline="0" dirty="0" smtClean="0"/>
              <a:t>  - </a:t>
            </a:r>
            <a:r>
              <a:rPr lang="en-US" baseline="0" dirty="0" err="1" smtClean="0"/>
              <a:t>ellos</a:t>
            </a:r>
            <a:r>
              <a:rPr lang="en-US" baseline="0" dirty="0" smtClean="0"/>
              <a:t> se </a:t>
            </a:r>
            <a:r>
              <a:rPr lang="en-US" baseline="0" dirty="0" err="1" smtClean="0"/>
              <a:t>miran</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Answer key</a:t>
            </a:r>
          </a:p>
          <a:p>
            <a:pPr marL="228600" indent="-228600">
              <a:buAutoNum type="arabicPeriod"/>
            </a:pPr>
            <a:r>
              <a:rPr lang="en-US" dirty="0" smtClean="0"/>
              <a:t>Felipe y </a:t>
            </a:r>
            <a:r>
              <a:rPr lang="en-US" dirty="0" err="1" smtClean="0"/>
              <a:t>yo</a:t>
            </a:r>
            <a:r>
              <a:rPr lang="en-US" dirty="0" smtClean="0"/>
              <a:t> </a:t>
            </a:r>
            <a:r>
              <a:rPr lang="en-US" dirty="0" err="1" smtClean="0"/>
              <a:t>nos</a:t>
            </a:r>
            <a:r>
              <a:rPr lang="en-US" dirty="0" smtClean="0"/>
              <a:t> </a:t>
            </a:r>
            <a:r>
              <a:rPr lang="en-US" dirty="0" err="1" smtClean="0"/>
              <a:t>miramos</a:t>
            </a:r>
            <a:r>
              <a:rPr lang="en-US" dirty="0" smtClean="0"/>
              <a:t> / </a:t>
            </a:r>
            <a:r>
              <a:rPr lang="en-US" dirty="0" err="1" smtClean="0"/>
              <a:t>Nosotros</a:t>
            </a:r>
            <a:r>
              <a:rPr lang="en-US" dirty="0" smtClean="0"/>
              <a:t> </a:t>
            </a:r>
            <a:r>
              <a:rPr lang="en-US" dirty="0" err="1" smtClean="0"/>
              <a:t>nos</a:t>
            </a:r>
            <a:r>
              <a:rPr lang="en-US" dirty="0" smtClean="0"/>
              <a:t> </a:t>
            </a:r>
            <a:r>
              <a:rPr lang="en-US" dirty="0" err="1" smtClean="0"/>
              <a:t>miramos</a:t>
            </a:r>
            <a:r>
              <a:rPr lang="en-US" dirty="0" smtClean="0"/>
              <a:t> (</a:t>
            </a:r>
            <a:r>
              <a:rPr lang="en-US" dirty="0" err="1" smtClean="0"/>
              <a:t>uno</a:t>
            </a:r>
            <a:r>
              <a:rPr lang="en-US" dirty="0" smtClean="0"/>
              <a:t> al </a:t>
            </a:r>
            <a:r>
              <a:rPr lang="en-US" dirty="0" err="1" smtClean="0"/>
              <a:t>otro</a:t>
            </a:r>
            <a:r>
              <a:rPr lang="en-US" dirty="0" smtClean="0"/>
              <a:t>)</a:t>
            </a:r>
          </a:p>
          <a:p>
            <a:pPr marL="228600" indent="-228600">
              <a:buAutoNum type="arabicPeriod"/>
            </a:pPr>
            <a:r>
              <a:rPr lang="en-US" dirty="0" smtClean="0"/>
              <a:t>Juanita y Bertha</a:t>
            </a:r>
            <a:r>
              <a:rPr lang="en-US" baseline="0" dirty="0" smtClean="0"/>
              <a:t> se </a:t>
            </a:r>
            <a:r>
              <a:rPr lang="en-US" baseline="0" dirty="0" err="1" smtClean="0"/>
              <a:t>odian</a:t>
            </a:r>
            <a:r>
              <a:rPr lang="en-US" baseline="0" dirty="0" smtClean="0"/>
              <a:t> (la </a:t>
            </a:r>
            <a:r>
              <a:rPr lang="en-US" baseline="0" dirty="0" err="1" smtClean="0"/>
              <a:t>una</a:t>
            </a:r>
            <a:r>
              <a:rPr lang="en-US" baseline="0" dirty="0" smtClean="0"/>
              <a:t> a la </a:t>
            </a:r>
            <a:r>
              <a:rPr lang="en-US" baseline="0" dirty="0" err="1" smtClean="0"/>
              <a:t>otra</a:t>
            </a:r>
            <a:r>
              <a:rPr lang="en-US" baseline="0" dirty="0" smtClean="0"/>
              <a:t>)</a:t>
            </a:r>
          </a:p>
          <a:p>
            <a:pPr marL="228600" indent="-228600">
              <a:buAutoNum type="arabicPeriod"/>
            </a:pPr>
            <a:r>
              <a:rPr lang="en-US" baseline="0" dirty="0" err="1" smtClean="0"/>
              <a:t>Ellos</a:t>
            </a:r>
            <a:r>
              <a:rPr lang="en-US" baseline="0" dirty="0" smtClean="0"/>
              <a:t> se </a:t>
            </a:r>
            <a:r>
              <a:rPr lang="en-US" baseline="0" dirty="0" err="1" smtClean="0"/>
              <a:t>golpearon</a:t>
            </a:r>
            <a:r>
              <a:rPr lang="en-US" baseline="0" dirty="0" smtClean="0"/>
              <a:t> (el </a:t>
            </a:r>
            <a:r>
              <a:rPr lang="en-US" baseline="0" dirty="0" err="1" smtClean="0"/>
              <a:t>uno</a:t>
            </a:r>
            <a:r>
              <a:rPr lang="en-US" baseline="0" dirty="0" smtClean="0"/>
              <a:t> al </a:t>
            </a:r>
            <a:r>
              <a:rPr lang="en-US" baseline="0" dirty="0" err="1" smtClean="0"/>
              <a:t>otro</a:t>
            </a:r>
            <a:r>
              <a:rPr lang="en-US" baseline="0" dirty="0" smtClean="0"/>
              <a:t>)</a:t>
            </a:r>
          </a:p>
          <a:p>
            <a:pPr marL="228600" indent="-228600">
              <a:buAutoNum type="arabicPeriod"/>
            </a:pPr>
            <a:r>
              <a:rPr lang="en-US" baseline="0" dirty="0" err="1" smtClean="0"/>
              <a:t>Ellos</a:t>
            </a:r>
            <a:r>
              <a:rPr lang="en-US" baseline="0" dirty="0" smtClean="0"/>
              <a:t> se </a:t>
            </a:r>
            <a:r>
              <a:rPr lang="en-US" baseline="0" dirty="0" err="1" smtClean="0"/>
              <a:t>entienden</a:t>
            </a:r>
            <a:r>
              <a:rPr lang="en-US" baseline="0" dirty="0" smtClean="0"/>
              <a:t> </a:t>
            </a:r>
            <a:r>
              <a:rPr lang="en-US" baseline="0" dirty="0" err="1" smtClean="0"/>
              <a:t>muy</a:t>
            </a:r>
            <a:r>
              <a:rPr lang="en-US" baseline="0" dirty="0" smtClean="0"/>
              <a:t> </a:t>
            </a:r>
            <a:r>
              <a:rPr lang="en-US" baseline="0" dirty="0" err="1" smtClean="0"/>
              <a:t>bien</a:t>
            </a:r>
            <a:endParaRPr lang="en-US" baseline="0" dirty="0" smtClean="0"/>
          </a:p>
          <a:p>
            <a:pPr marL="228600" indent="-228600">
              <a:buAutoNum type="arabicPeriod"/>
            </a:pPr>
            <a:r>
              <a:rPr lang="en-US" baseline="0" dirty="0" smtClean="0"/>
              <a:t>Lucas y Carolina se </a:t>
            </a:r>
            <a:r>
              <a:rPr lang="en-US" baseline="0" dirty="0" err="1" smtClean="0"/>
              <a:t>besaron</a:t>
            </a:r>
            <a:r>
              <a:rPr lang="en-US" baseline="0" dirty="0" smtClean="0"/>
              <a:t>/ </a:t>
            </a:r>
            <a:r>
              <a:rPr lang="en-US" baseline="0" dirty="0" err="1" smtClean="0"/>
              <a:t>Ellos</a:t>
            </a:r>
            <a:r>
              <a:rPr lang="en-US" baseline="0" dirty="0" smtClean="0"/>
              <a:t> se </a:t>
            </a:r>
            <a:r>
              <a:rPr lang="en-US" baseline="0" dirty="0" err="1" smtClean="0"/>
              <a:t>besaron</a:t>
            </a:r>
            <a:endParaRPr lang="en-US" baseline="0" dirty="0" smtClean="0"/>
          </a:p>
          <a:p>
            <a:pPr marL="228600" indent="-228600">
              <a:buAutoNum type="arabicPeriod"/>
            </a:pPr>
            <a:r>
              <a:rPr lang="en-US" baseline="0" dirty="0" err="1" smtClean="0"/>
              <a:t>Ellos</a:t>
            </a:r>
            <a:r>
              <a:rPr lang="en-US" baseline="0" dirty="0" smtClean="0"/>
              <a:t> se </a:t>
            </a:r>
            <a:r>
              <a:rPr lang="en-US" baseline="0" dirty="0" err="1" smtClean="0"/>
              <a:t>enviaron</a:t>
            </a:r>
            <a:r>
              <a:rPr lang="en-US" baseline="0" dirty="0" smtClean="0"/>
              <a:t> </a:t>
            </a:r>
            <a:r>
              <a:rPr lang="en-US" baseline="0" dirty="0" err="1" smtClean="0"/>
              <a:t>mensajes</a:t>
            </a:r>
            <a:r>
              <a:rPr lang="en-US" baseline="0" dirty="0" smtClean="0"/>
              <a:t> de </a:t>
            </a:r>
            <a:r>
              <a:rPr lang="en-US" baseline="0" dirty="0" err="1" smtClean="0"/>
              <a:t>texto</a:t>
            </a:r>
            <a:endParaRPr lang="en-US" baseline="0" dirty="0" smtClean="0"/>
          </a:p>
          <a:p>
            <a:pPr marL="228600" indent="-228600">
              <a:buAutoNum type="arabicPeriod"/>
            </a:pPr>
            <a:endParaRPr lang="en-US" baseline="0" dirty="0" smtClean="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pPr>
              <a:buFontTx/>
              <a:buNone/>
            </a:pPr>
            <a:r>
              <a:rPr lang="en-US" i="1" dirty="0" smtClean="0"/>
              <a:t>Before watching the movie</a:t>
            </a:r>
          </a:p>
          <a:p>
            <a:pPr>
              <a:buFontTx/>
              <a:buNone/>
            </a:pPr>
            <a:r>
              <a:rPr lang="en-US" dirty="0" smtClean="0"/>
              <a:t> -Ask</a:t>
            </a:r>
            <a:r>
              <a:rPr lang="en-US" baseline="0" dirty="0" smtClean="0"/>
              <a:t> students to answer the questions on </a:t>
            </a:r>
            <a:r>
              <a:rPr lang="en-US" baseline="0" dirty="0" err="1" smtClean="0"/>
              <a:t>Actividad</a:t>
            </a:r>
            <a:r>
              <a:rPr lang="en-US" baseline="0" dirty="0" smtClean="0"/>
              <a:t> 13 and activities 1 and 2 on pages 253-254</a:t>
            </a:r>
          </a:p>
          <a:p>
            <a:pPr>
              <a:buFontTx/>
              <a:buChar char="-"/>
            </a:pPr>
            <a:r>
              <a:rPr lang="en-US" baseline="0" dirty="0" smtClean="0"/>
              <a:t>Show a preview (trailer) of the movie </a:t>
            </a:r>
            <a:r>
              <a:rPr lang="en-US" baseline="0" dirty="0" err="1" smtClean="0"/>
              <a:t>Volver</a:t>
            </a:r>
            <a:r>
              <a:rPr lang="en-US" baseline="0" dirty="0" smtClean="0"/>
              <a:t> (available on You Tube) in class. Ask students to describe what they see on the trailer and try to predict the story. </a:t>
            </a:r>
          </a:p>
          <a:p>
            <a:pPr>
              <a:buFontTx/>
              <a:buNone/>
            </a:pPr>
            <a:endParaRPr lang="en-US" baseline="0" dirty="0" smtClean="0"/>
          </a:p>
          <a:p>
            <a:pPr>
              <a:buFontTx/>
              <a:buNone/>
            </a:pPr>
            <a:r>
              <a:rPr lang="en-US" baseline="0" dirty="0" smtClean="0"/>
              <a:t>The movie may be assigned as a homework activity, along with </a:t>
            </a:r>
            <a:r>
              <a:rPr lang="en-US" baseline="0" dirty="0" err="1" smtClean="0"/>
              <a:t>Actividad</a:t>
            </a:r>
            <a:r>
              <a:rPr lang="en-US" baseline="0" dirty="0" smtClean="0"/>
              <a:t> 3, page 255 on the textbook. </a:t>
            </a:r>
          </a:p>
          <a:p>
            <a:pPr>
              <a:buFontTx/>
              <a:buNone/>
            </a:pPr>
            <a:endParaRPr lang="en-US" baseline="0" dirty="0" smtClean="0"/>
          </a:p>
          <a:p>
            <a:pPr>
              <a:buFontTx/>
              <a:buNone/>
            </a:pPr>
            <a:r>
              <a:rPr lang="en-US" i="1" baseline="0" dirty="0" smtClean="0"/>
              <a:t>In class, after watching the movie</a:t>
            </a:r>
          </a:p>
          <a:p>
            <a:pPr>
              <a:buFontTx/>
              <a:buNone/>
            </a:pPr>
            <a:r>
              <a:rPr lang="en-US" baseline="0" dirty="0" smtClean="0"/>
              <a:t>- Using the questions on </a:t>
            </a:r>
            <a:r>
              <a:rPr lang="en-US" baseline="0" dirty="0" err="1" smtClean="0"/>
              <a:t>Actividad</a:t>
            </a:r>
            <a:r>
              <a:rPr lang="en-US" baseline="0" dirty="0" smtClean="0"/>
              <a:t> 4, page 256, lead out a discussion about the movie, the story, characters, etc. </a:t>
            </a:r>
          </a:p>
          <a:p>
            <a:pPr>
              <a:buFontTx/>
              <a:buChar char="-"/>
            </a:pPr>
            <a:r>
              <a:rPr lang="en-US" baseline="0" dirty="0" smtClean="0"/>
              <a:t>Play the song “</a:t>
            </a:r>
            <a:r>
              <a:rPr lang="en-US" baseline="0" dirty="0" err="1" smtClean="0"/>
              <a:t>Volver</a:t>
            </a:r>
            <a:r>
              <a:rPr lang="en-US" baseline="0" dirty="0" smtClean="0"/>
              <a:t>” interpreted by </a:t>
            </a:r>
            <a:r>
              <a:rPr lang="en-US" baseline="0" dirty="0" err="1" smtClean="0"/>
              <a:t>Estrella</a:t>
            </a:r>
            <a:r>
              <a:rPr lang="en-US" baseline="0" dirty="0" smtClean="0"/>
              <a:t> </a:t>
            </a:r>
            <a:r>
              <a:rPr lang="en-US" baseline="0" dirty="0" err="1" smtClean="0"/>
              <a:t>Morente</a:t>
            </a:r>
            <a:r>
              <a:rPr lang="en-US" baseline="0" dirty="0" smtClean="0"/>
              <a:t> from the soundtrack of the movie </a:t>
            </a:r>
            <a:r>
              <a:rPr lang="en-US" baseline="0" dirty="0" err="1" smtClean="0"/>
              <a:t>Volver</a:t>
            </a:r>
            <a:r>
              <a:rPr lang="en-US" baseline="0" dirty="0" smtClean="0"/>
              <a:t> (the video is available in you Tube and lyrics are easily available online). Discuss with the class how this song is relevant to the story in the movie. </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US" dirty="0" smtClean="0"/>
          </a:p>
        </p:txBody>
      </p:sp>
      <p:sp>
        <p:nvSpPr>
          <p:cNvPr id="4" name="Slide Number Placeholder 3"/>
          <p:cNvSpPr>
            <a:spLocks noGrp="1"/>
          </p:cNvSpPr>
          <p:nvPr>
            <p:ph type="sldNum" sz="quarter" idx="10"/>
          </p:nvPr>
        </p:nvSpPr>
        <p:spPr/>
        <p:txBody>
          <a:bodyPr/>
          <a:lstStyle/>
          <a:p>
            <a:fld id="{3D18AD9A-5606-4991-B7B3-7895E63B6037}" type="slidenum">
              <a:rPr lang="en-US" smtClean="0"/>
              <a:pPr/>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US" dirty="0" err="1" smtClean="0"/>
              <a:t>Answer</a:t>
            </a:r>
            <a:r>
              <a:rPr lang="es-US" dirty="0" smtClean="0"/>
              <a:t> </a:t>
            </a:r>
            <a:r>
              <a:rPr lang="es-US" dirty="0" err="1" smtClean="0"/>
              <a:t>key</a:t>
            </a:r>
            <a:r>
              <a:rPr lang="es-US" dirty="0" smtClean="0"/>
              <a:t>:</a:t>
            </a:r>
          </a:p>
          <a:p>
            <a:pPr marL="228600" indent="-228600">
              <a:buAutoNum type="arabicParenR"/>
            </a:pPr>
            <a:r>
              <a:rPr lang="es-US" dirty="0" smtClean="0"/>
              <a:t>Con tal de que / siempre y cuando</a:t>
            </a:r>
          </a:p>
          <a:p>
            <a:pPr marL="228600" indent="-228600">
              <a:buAutoNum type="arabicParenR"/>
            </a:pPr>
            <a:r>
              <a:rPr lang="es-US" dirty="0" smtClean="0"/>
              <a:t>Antes de que</a:t>
            </a:r>
          </a:p>
          <a:p>
            <a:pPr marL="228600" indent="-228600">
              <a:buAutoNum type="arabicParenR"/>
            </a:pPr>
            <a:r>
              <a:rPr lang="es-US" dirty="0" smtClean="0"/>
              <a:t>Para que</a:t>
            </a:r>
          </a:p>
          <a:p>
            <a:pPr marL="228600" indent="-228600">
              <a:buAutoNum type="arabicParenR"/>
            </a:pPr>
            <a:r>
              <a:rPr lang="es-US" dirty="0" smtClean="0"/>
              <a:t>Sin que</a:t>
            </a:r>
          </a:p>
          <a:p>
            <a:pPr marL="228600" indent="-228600">
              <a:buAutoNum type="arabicParenR"/>
            </a:pPr>
            <a:r>
              <a:rPr lang="es-US" dirty="0" smtClean="0"/>
              <a:t>Con tal de que</a:t>
            </a:r>
            <a:r>
              <a:rPr lang="es-US" baseline="0" dirty="0" smtClean="0"/>
              <a:t> / siempre y cuando</a:t>
            </a:r>
          </a:p>
          <a:p>
            <a:pPr marL="228600" indent="-228600">
              <a:buAutoNum type="arabicParenR"/>
            </a:pPr>
            <a:r>
              <a:rPr lang="es-US" baseline="0" dirty="0" smtClean="0"/>
              <a:t>A menos que</a:t>
            </a:r>
            <a:endParaRPr lang="es-US" dirty="0" smtClean="0"/>
          </a:p>
          <a:p>
            <a:pPr marL="228600" indent="-228600">
              <a:buAutoNum type="arabicParenR"/>
            </a:pPr>
            <a:endParaRPr lang="es-US" dirty="0" smtClean="0"/>
          </a:p>
        </p:txBody>
      </p:sp>
      <p:sp>
        <p:nvSpPr>
          <p:cNvPr id="4" name="Slide Number Placeholder 3"/>
          <p:cNvSpPr>
            <a:spLocks noGrp="1"/>
          </p:cNvSpPr>
          <p:nvPr>
            <p:ph type="sldNum" sz="quarter" idx="10"/>
          </p:nvPr>
        </p:nvSpPr>
        <p:spPr/>
        <p:txBody>
          <a:bodyPr/>
          <a:lstStyle/>
          <a:p>
            <a:fld id="{3D18AD9A-5606-4991-B7B3-7895E63B6037}" type="slidenum">
              <a:rPr lang="en-US" smtClean="0"/>
              <a:pPr/>
              <a:t>18</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s-US" dirty="0" smtClean="0"/>
          </a:p>
        </p:txBody>
      </p:sp>
      <p:sp>
        <p:nvSpPr>
          <p:cNvPr id="4" name="Slide Number Placeholder 3"/>
          <p:cNvSpPr>
            <a:spLocks noGrp="1"/>
          </p:cNvSpPr>
          <p:nvPr>
            <p:ph type="sldNum" sz="quarter" idx="10"/>
          </p:nvPr>
        </p:nvSpPr>
        <p:spPr/>
        <p:txBody>
          <a:bodyPr/>
          <a:lstStyle/>
          <a:p>
            <a:fld id="{3D18AD9A-5606-4991-B7B3-7895E63B6037}" type="slidenum">
              <a:rPr lang="en-US" smtClean="0"/>
              <a:pPr/>
              <a:t>19</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s-US" dirty="0" err="1" smtClean="0"/>
              <a:t>Answer</a:t>
            </a:r>
            <a:r>
              <a:rPr lang="es-US" dirty="0" smtClean="0"/>
              <a:t> </a:t>
            </a:r>
            <a:r>
              <a:rPr lang="es-US" dirty="0" err="1" smtClean="0"/>
              <a:t>key</a:t>
            </a:r>
            <a:r>
              <a:rPr lang="es-US" dirty="0" smtClean="0"/>
              <a:t>:</a:t>
            </a:r>
          </a:p>
          <a:p>
            <a:r>
              <a:rPr lang="es-US" dirty="0" smtClean="0"/>
              <a:t>-Nos llevábamos</a:t>
            </a:r>
          </a:p>
          <a:p>
            <a:pPr>
              <a:buFontTx/>
              <a:buChar char="-"/>
            </a:pPr>
            <a:r>
              <a:rPr lang="es-US" dirty="0" smtClean="0"/>
              <a:t>Se ayudan</a:t>
            </a:r>
          </a:p>
          <a:p>
            <a:pPr>
              <a:buFontTx/>
              <a:buChar char="-"/>
            </a:pPr>
            <a:r>
              <a:rPr lang="es-US" dirty="0" smtClean="0"/>
              <a:t>Nos miramos</a:t>
            </a:r>
          </a:p>
          <a:p>
            <a:pPr>
              <a:buFontTx/>
              <a:buChar char="-"/>
            </a:pPr>
            <a:r>
              <a:rPr lang="es-US" dirty="0" smtClean="0"/>
              <a:t> se odian</a:t>
            </a:r>
          </a:p>
          <a:p>
            <a:pPr>
              <a:buFontTx/>
              <a:buChar char="-"/>
            </a:pPr>
            <a:r>
              <a:rPr lang="es-US" dirty="0" smtClean="0"/>
              <a:t> nos queremos</a:t>
            </a:r>
          </a:p>
          <a:p>
            <a:pPr>
              <a:buFontTx/>
              <a:buChar char="-"/>
            </a:pPr>
            <a:endParaRPr lang="es-US" dirty="0" smtClean="0"/>
          </a:p>
          <a:p>
            <a:endParaRPr lang="es-US" dirty="0" smtClean="0"/>
          </a:p>
        </p:txBody>
      </p:sp>
      <p:sp>
        <p:nvSpPr>
          <p:cNvPr id="4" name="Slide Number Placeholder 3"/>
          <p:cNvSpPr>
            <a:spLocks noGrp="1"/>
          </p:cNvSpPr>
          <p:nvPr>
            <p:ph type="sldNum" sz="quarter" idx="10"/>
          </p:nvPr>
        </p:nvSpPr>
        <p:spPr/>
        <p:txBody>
          <a:bodyPr/>
          <a:lstStyle/>
          <a:p>
            <a:fld id="{3D18AD9A-5606-4991-B7B3-7895E63B6037}" type="slidenum">
              <a:rPr lang="en-US" smtClean="0"/>
              <a:pPr/>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-Ask students to complete </a:t>
            </a:r>
            <a:r>
              <a:rPr lang="en-US" dirty="0" err="1" smtClean="0"/>
              <a:t>Actividad</a:t>
            </a:r>
            <a:r>
              <a:rPr lang="en-US" dirty="0" smtClean="0"/>
              <a:t> 1 before listening to the podcast</a:t>
            </a:r>
            <a:r>
              <a:rPr lang="en-US" baseline="0" dirty="0" smtClean="0"/>
              <a:t> </a:t>
            </a:r>
            <a:r>
              <a:rPr lang="en-US" i="1" baseline="0" dirty="0" err="1" smtClean="0"/>
              <a:t>Pasantías</a:t>
            </a:r>
            <a:r>
              <a:rPr lang="en-US" i="1" baseline="0" dirty="0" smtClean="0"/>
              <a:t> en el </a:t>
            </a:r>
            <a:r>
              <a:rPr lang="en-US" i="1" baseline="0" dirty="0" err="1" smtClean="0"/>
              <a:t>extranjero</a:t>
            </a:r>
            <a:r>
              <a:rPr lang="en-US" i="1" baseline="0" dirty="0" smtClean="0"/>
              <a:t>.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pPr>
              <a:buFontTx/>
              <a:buChar char="-"/>
            </a:pPr>
            <a:r>
              <a:rPr lang="en-US" dirty="0" smtClean="0"/>
              <a:t>Visit the AIESEC web page and prepare some highlights about the services offered by this</a:t>
            </a:r>
            <a:r>
              <a:rPr lang="en-US" baseline="0" dirty="0" smtClean="0"/>
              <a:t> non-profit</a:t>
            </a:r>
            <a:r>
              <a:rPr lang="en-US" dirty="0" smtClean="0"/>
              <a:t> organization. You may be able to find some pages in Spanish for this organization (e.g. co. aiesec.org). As an optional activity, ask students to complete </a:t>
            </a:r>
            <a:r>
              <a:rPr lang="en-US" dirty="0" err="1" smtClean="0"/>
              <a:t>Actividad</a:t>
            </a:r>
            <a:r>
              <a:rPr lang="en-US" dirty="0" smtClean="0"/>
              <a:t> 6, page 236.</a:t>
            </a:r>
          </a:p>
          <a:p>
            <a:pPr>
              <a:buFontTx/>
              <a:buChar char="-"/>
            </a:pPr>
            <a:r>
              <a:rPr lang="en-US" dirty="0" smtClean="0"/>
              <a:t>Ask some students to report, based on the information they shared with their classmates, the answers to the questions on </a:t>
            </a:r>
            <a:r>
              <a:rPr lang="en-US" dirty="0" err="1" smtClean="0"/>
              <a:t>Actividad</a:t>
            </a:r>
            <a:r>
              <a:rPr lang="en-US" dirty="0" smtClean="0"/>
              <a:t> 2. </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-Allow students to share their answers to the questions on </a:t>
            </a:r>
            <a:r>
              <a:rPr lang="en-US" dirty="0" err="1" smtClean="0"/>
              <a:t>Actividad</a:t>
            </a:r>
            <a:r>
              <a:rPr lang="en-US" dirty="0" smtClean="0"/>
              <a:t> 3.</a:t>
            </a:r>
            <a:r>
              <a:rPr lang="en-US" baseline="0" dirty="0" smtClean="0"/>
              <a:t> This activity may be complemented/combined with </a:t>
            </a:r>
            <a:r>
              <a:rPr lang="en-US" baseline="0" dirty="0" err="1" smtClean="0"/>
              <a:t>Actividad</a:t>
            </a:r>
            <a:r>
              <a:rPr lang="en-US" baseline="0" dirty="0" smtClean="0"/>
              <a:t> 4 on page 235.</a:t>
            </a:r>
          </a:p>
          <a:p>
            <a:pPr>
              <a:buFontTx/>
              <a:buChar char="-"/>
            </a:pPr>
            <a:r>
              <a:rPr lang="en-US" baseline="0" dirty="0" smtClean="0"/>
              <a:t>As a follow-up oral practice ask students to prepare the following role-play situation:</a:t>
            </a:r>
          </a:p>
          <a:p>
            <a:pPr>
              <a:buFontTx/>
              <a:buNone/>
            </a:pPr>
            <a:r>
              <a:rPr lang="en-US" i="1" baseline="0" dirty="0" smtClean="0"/>
              <a:t>You saw an advertisement for a job in the newspaper but you want to get more information about the job. Call the company and ask questions to get more details about the job. </a:t>
            </a:r>
          </a:p>
          <a:p>
            <a:pPr>
              <a:buFontTx/>
              <a:buNone/>
            </a:pPr>
            <a:r>
              <a:rPr lang="en-US" baseline="0" dirty="0" err="1" smtClean="0"/>
              <a:t>Ej</a:t>
            </a:r>
            <a:r>
              <a:rPr lang="en-US" baseline="0" dirty="0" smtClean="0"/>
              <a:t>. </a:t>
            </a:r>
            <a:r>
              <a:rPr lang="en-US" baseline="0" dirty="0" smtClean="0">
                <a:latin typeface="Calibri"/>
              </a:rPr>
              <a:t>¿</a:t>
            </a:r>
            <a:r>
              <a:rPr lang="en-US" baseline="0" dirty="0" smtClean="0"/>
              <a:t>El </a:t>
            </a:r>
            <a:r>
              <a:rPr lang="en-US" baseline="0" dirty="0" err="1" smtClean="0"/>
              <a:t>trabajo</a:t>
            </a:r>
            <a:r>
              <a:rPr lang="en-US" baseline="0" dirty="0" smtClean="0"/>
              <a:t> </a:t>
            </a:r>
            <a:r>
              <a:rPr lang="en-US" baseline="0" dirty="0" err="1" smtClean="0"/>
              <a:t>es</a:t>
            </a:r>
            <a:r>
              <a:rPr lang="en-US" baseline="0" dirty="0" smtClean="0"/>
              <a:t> de </a:t>
            </a:r>
            <a:r>
              <a:rPr lang="en-US" baseline="0" dirty="0" err="1" smtClean="0"/>
              <a:t>tiempo</a:t>
            </a:r>
            <a:r>
              <a:rPr lang="en-US" baseline="0" dirty="0" smtClean="0"/>
              <a:t> </a:t>
            </a:r>
            <a:r>
              <a:rPr lang="en-US" baseline="0" dirty="0" err="1" smtClean="0"/>
              <a:t>parcial</a:t>
            </a:r>
            <a:r>
              <a:rPr lang="en-US" baseline="0" dirty="0" smtClean="0"/>
              <a:t> o </a:t>
            </a:r>
            <a:r>
              <a:rPr lang="en-US" baseline="0" dirty="0" err="1" smtClean="0"/>
              <a:t>tiempo</a:t>
            </a:r>
            <a:r>
              <a:rPr lang="en-US" baseline="0" dirty="0" smtClean="0"/>
              <a:t> </a:t>
            </a:r>
            <a:r>
              <a:rPr lang="en-US" baseline="0" dirty="0" err="1" smtClean="0"/>
              <a:t>completo</a:t>
            </a:r>
            <a:r>
              <a:rPr lang="en-US" baseline="0" dirty="0" smtClean="0"/>
              <a:t>?</a:t>
            </a:r>
          </a:p>
          <a:p>
            <a:pPr>
              <a:buFontTx/>
              <a:buNone/>
            </a:pPr>
            <a:r>
              <a:rPr lang="en-US" baseline="0" dirty="0" smtClean="0"/>
              <a:t>    </a:t>
            </a:r>
            <a:r>
              <a:rPr lang="en-US" baseline="0" dirty="0" smtClean="0">
                <a:latin typeface="Calibri"/>
              </a:rPr>
              <a:t>¿</a:t>
            </a:r>
            <a:r>
              <a:rPr lang="en-US" baseline="0" dirty="0" err="1" smtClean="0">
                <a:latin typeface="Calibri"/>
              </a:rPr>
              <a:t>Cuántas</a:t>
            </a:r>
            <a:r>
              <a:rPr lang="en-US" baseline="0" dirty="0" smtClean="0">
                <a:latin typeface="Calibri"/>
              </a:rPr>
              <a:t> </a:t>
            </a:r>
            <a:r>
              <a:rPr lang="en-US" baseline="0" dirty="0" err="1" smtClean="0">
                <a:latin typeface="Calibri"/>
              </a:rPr>
              <a:t>cartas</a:t>
            </a:r>
            <a:r>
              <a:rPr lang="en-US" baseline="0" dirty="0" smtClean="0">
                <a:latin typeface="Calibri"/>
              </a:rPr>
              <a:t> de </a:t>
            </a:r>
            <a:r>
              <a:rPr lang="en-US" baseline="0" dirty="0" err="1" smtClean="0">
                <a:latin typeface="Calibri"/>
              </a:rPr>
              <a:t>recomendación</a:t>
            </a:r>
            <a:r>
              <a:rPr lang="en-US" baseline="0" dirty="0" smtClean="0">
                <a:latin typeface="Calibri"/>
              </a:rPr>
              <a:t> </a:t>
            </a:r>
            <a:r>
              <a:rPr lang="en-US" baseline="0" dirty="0" err="1" smtClean="0">
                <a:latin typeface="Calibri"/>
              </a:rPr>
              <a:t>debo</a:t>
            </a:r>
            <a:r>
              <a:rPr lang="en-US" baseline="0" dirty="0" smtClean="0">
                <a:latin typeface="Calibri"/>
              </a:rPr>
              <a:t> </a:t>
            </a:r>
            <a:r>
              <a:rPr lang="en-US" baseline="0" dirty="0" err="1" smtClean="0">
                <a:latin typeface="Calibri"/>
              </a:rPr>
              <a:t>enviar</a:t>
            </a:r>
            <a:r>
              <a:rPr lang="en-US" baseline="0" dirty="0" smtClean="0">
                <a:latin typeface="Calibri"/>
              </a:rPr>
              <a:t>?</a:t>
            </a:r>
          </a:p>
          <a:p>
            <a:pPr>
              <a:buFontTx/>
              <a:buNone/>
            </a:pPr>
            <a:r>
              <a:rPr lang="en-US" baseline="0" dirty="0" smtClean="0">
                <a:latin typeface="Calibri"/>
              </a:rPr>
              <a:t>    </a:t>
            </a:r>
            <a:r>
              <a:rPr lang="en-US" baseline="0" dirty="0" smtClean="0">
                <a:latin typeface="+mn-lt"/>
              </a:rPr>
              <a:t>¿</a:t>
            </a:r>
            <a:r>
              <a:rPr lang="en-US" baseline="0" dirty="0" err="1" smtClean="0">
                <a:latin typeface="+mn-lt"/>
              </a:rPr>
              <a:t>Qué</a:t>
            </a:r>
            <a:r>
              <a:rPr lang="en-US" baseline="0" dirty="0" smtClean="0">
                <a:latin typeface="+mn-lt"/>
              </a:rPr>
              <a:t> </a:t>
            </a:r>
            <a:r>
              <a:rPr lang="en-US" baseline="0" dirty="0" err="1" smtClean="0">
                <a:latin typeface="+mn-lt"/>
              </a:rPr>
              <a:t>tipo</a:t>
            </a:r>
            <a:r>
              <a:rPr lang="en-US" baseline="0" dirty="0" smtClean="0">
                <a:latin typeface="+mn-lt"/>
              </a:rPr>
              <a:t> de </a:t>
            </a:r>
            <a:r>
              <a:rPr lang="en-US" baseline="0" dirty="0" err="1" smtClean="0">
                <a:latin typeface="+mn-lt"/>
              </a:rPr>
              <a:t>beneficios</a:t>
            </a:r>
            <a:r>
              <a:rPr lang="en-US" baseline="0" dirty="0" smtClean="0">
                <a:latin typeface="+mn-lt"/>
              </a:rPr>
              <a:t> </a:t>
            </a:r>
            <a:r>
              <a:rPr lang="en-US" baseline="0" dirty="0" err="1" smtClean="0">
                <a:latin typeface="+mn-lt"/>
              </a:rPr>
              <a:t>ofrece</a:t>
            </a:r>
            <a:r>
              <a:rPr lang="en-US" baseline="0" dirty="0" smtClean="0">
                <a:latin typeface="+mn-lt"/>
              </a:rPr>
              <a:t> la </a:t>
            </a:r>
            <a:r>
              <a:rPr lang="en-US" baseline="0" dirty="0" err="1" smtClean="0">
                <a:latin typeface="+mn-lt"/>
              </a:rPr>
              <a:t>compañía</a:t>
            </a:r>
            <a:r>
              <a:rPr lang="en-US" baseline="0" dirty="0" smtClean="0">
                <a:latin typeface="+mn-lt"/>
              </a:rPr>
              <a:t>?</a:t>
            </a:r>
          </a:p>
          <a:p>
            <a:pPr>
              <a:buFontTx/>
              <a:buNone/>
            </a:pPr>
            <a:endParaRPr lang="en-US" baseline="0" dirty="0" smtClean="0">
              <a:latin typeface="+mn-lt"/>
            </a:endParaRPr>
          </a:p>
          <a:p>
            <a:pPr>
              <a:buFontTx/>
              <a:buNone/>
            </a:pPr>
            <a:r>
              <a:rPr lang="en-US" baseline="0" dirty="0" smtClean="0">
                <a:latin typeface="+mn-lt"/>
              </a:rPr>
              <a:t>-Ask students to act out the role-play situation to the whole class. </a:t>
            </a:r>
            <a:endParaRPr lang="en-US" baseline="0" dirty="0" smtClean="0"/>
          </a:p>
          <a:p>
            <a:pPr>
              <a:buFontTx/>
              <a:buNone/>
            </a:pP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-Review the vocabulary with the class. The</a:t>
            </a:r>
            <a:r>
              <a:rPr lang="en-US" baseline="0" dirty="0" smtClean="0"/>
              <a:t> following questions may be useful to help students familiarize with new words and expressions:</a:t>
            </a:r>
          </a:p>
          <a:p>
            <a:pPr marL="228600" indent="-228600">
              <a:buAutoNum type="alphaLcParenR"/>
            </a:pPr>
            <a:r>
              <a:rPr lang="en-US" baseline="0" dirty="0" smtClean="0">
                <a:latin typeface="Calibri"/>
              </a:rPr>
              <a:t>¿</a:t>
            </a:r>
            <a:r>
              <a:rPr lang="en-US" baseline="0" dirty="0" err="1" smtClean="0"/>
              <a:t>Cuántos</a:t>
            </a:r>
            <a:r>
              <a:rPr lang="en-US" baseline="0" dirty="0" smtClean="0"/>
              <a:t> </a:t>
            </a:r>
            <a:r>
              <a:rPr lang="en-US" baseline="0" dirty="0" err="1" smtClean="0"/>
              <a:t>días</a:t>
            </a:r>
            <a:r>
              <a:rPr lang="en-US" baseline="0" dirty="0" smtClean="0"/>
              <a:t> </a:t>
            </a:r>
            <a:r>
              <a:rPr lang="en-US" baseline="0" dirty="0" err="1" smtClean="0"/>
              <a:t>feriados</a:t>
            </a:r>
            <a:r>
              <a:rPr lang="en-US" baseline="0" dirty="0" smtClean="0"/>
              <a:t> hay en </a:t>
            </a:r>
            <a:r>
              <a:rPr lang="en-US" baseline="0" dirty="0" err="1" smtClean="0"/>
              <a:t>Estados</a:t>
            </a:r>
            <a:r>
              <a:rPr lang="en-US" baseline="0" dirty="0" smtClean="0"/>
              <a:t> </a:t>
            </a:r>
            <a:r>
              <a:rPr lang="en-US" baseline="0" dirty="0" err="1" smtClean="0"/>
              <a:t>Unidos</a:t>
            </a:r>
            <a:r>
              <a:rPr lang="en-US" baseline="0" dirty="0" smtClean="0"/>
              <a:t>? </a:t>
            </a:r>
            <a:r>
              <a:rPr lang="en-US" baseline="0" dirty="0" smtClean="0">
                <a:latin typeface="+mn-lt"/>
              </a:rPr>
              <a:t>¿</a:t>
            </a:r>
            <a:r>
              <a:rPr lang="en-US" baseline="0" dirty="0" err="1" smtClean="0"/>
              <a:t>Cuáles</a:t>
            </a:r>
            <a:r>
              <a:rPr lang="en-US" baseline="0" dirty="0" smtClean="0"/>
              <a:t> son?</a:t>
            </a:r>
          </a:p>
          <a:p>
            <a:pPr marL="228600" indent="-228600">
              <a:buAutoNum type="alphaLcParenR"/>
            </a:pPr>
            <a:r>
              <a:rPr lang="en-US" baseline="0" dirty="0" smtClean="0">
                <a:latin typeface="+mn-lt"/>
              </a:rPr>
              <a:t>¿</a:t>
            </a:r>
            <a:r>
              <a:rPr lang="en-US" baseline="0" dirty="0" err="1" smtClean="0">
                <a:latin typeface="+mn-lt"/>
              </a:rPr>
              <a:t>Cuál</a:t>
            </a:r>
            <a:r>
              <a:rPr lang="en-US" baseline="0" dirty="0" smtClean="0">
                <a:latin typeface="+mn-lt"/>
              </a:rPr>
              <a:t> el </a:t>
            </a:r>
            <a:r>
              <a:rPr lang="en-US" baseline="0" dirty="0" err="1" smtClean="0">
                <a:latin typeface="+mn-lt"/>
              </a:rPr>
              <a:t>el</a:t>
            </a:r>
            <a:r>
              <a:rPr lang="en-US" baseline="0" dirty="0" smtClean="0">
                <a:latin typeface="+mn-lt"/>
              </a:rPr>
              <a:t> </a:t>
            </a:r>
            <a:r>
              <a:rPr lang="en-US" baseline="0" dirty="0" err="1" smtClean="0">
                <a:latin typeface="+mn-lt"/>
              </a:rPr>
              <a:t>salario</a:t>
            </a:r>
            <a:r>
              <a:rPr lang="en-US" baseline="0" dirty="0" smtClean="0">
                <a:latin typeface="+mn-lt"/>
              </a:rPr>
              <a:t> </a:t>
            </a:r>
            <a:r>
              <a:rPr lang="en-US" baseline="0" dirty="0" err="1" smtClean="0">
                <a:latin typeface="+mn-lt"/>
              </a:rPr>
              <a:t>mínimo</a:t>
            </a:r>
            <a:r>
              <a:rPr lang="en-US" baseline="0" dirty="0" smtClean="0">
                <a:latin typeface="+mn-lt"/>
              </a:rPr>
              <a:t> en los </a:t>
            </a:r>
            <a:r>
              <a:rPr lang="en-US" baseline="0" dirty="0" err="1" smtClean="0">
                <a:latin typeface="+mn-lt"/>
              </a:rPr>
              <a:t>Estados</a:t>
            </a:r>
            <a:r>
              <a:rPr lang="en-US" baseline="0" dirty="0" smtClean="0">
                <a:latin typeface="+mn-lt"/>
              </a:rPr>
              <a:t> </a:t>
            </a:r>
            <a:r>
              <a:rPr lang="en-US" baseline="0" dirty="0" err="1" smtClean="0">
                <a:latin typeface="+mn-lt"/>
              </a:rPr>
              <a:t>Unidos</a:t>
            </a:r>
            <a:r>
              <a:rPr lang="en-US" baseline="0" dirty="0" smtClean="0">
                <a:latin typeface="+mn-lt"/>
              </a:rPr>
              <a:t>?</a:t>
            </a:r>
          </a:p>
          <a:p>
            <a:pPr marL="228600" indent="-228600">
              <a:buAutoNum type="alphaLcParenR"/>
            </a:pPr>
            <a:r>
              <a:rPr lang="en-US" baseline="0" dirty="0" smtClean="0">
                <a:latin typeface="+mn-lt"/>
              </a:rPr>
              <a:t>¿</a:t>
            </a:r>
            <a:r>
              <a:rPr lang="en-US" baseline="0" dirty="0" err="1" smtClean="0">
                <a:latin typeface="+mn-lt"/>
              </a:rPr>
              <a:t>Cómo</a:t>
            </a:r>
            <a:r>
              <a:rPr lang="en-US" baseline="0" dirty="0" smtClean="0">
                <a:latin typeface="+mn-lt"/>
              </a:rPr>
              <a:t> </a:t>
            </a:r>
            <a:r>
              <a:rPr lang="en-US" baseline="0" dirty="0" err="1" smtClean="0">
                <a:latin typeface="+mn-lt"/>
              </a:rPr>
              <a:t>está</a:t>
            </a:r>
            <a:r>
              <a:rPr lang="en-US" baseline="0" dirty="0" smtClean="0">
                <a:latin typeface="+mn-lt"/>
              </a:rPr>
              <a:t> la </a:t>
            </a:r>
            <a:r>
              <a:rPr lang="en-US" baseline="0" dirty="0" err="1" smtClean="0">
                <a:latin typeface="+mn-lt"/>
              </a:rPr>
              <a:t>oferta</a:t>
            </a:r>
            <a:r>
              <a:rPr lang="en-US" baseline="0" dirty="0" smtClean="0">
                <a:latin typeface="+mn-lt"/>
              </a:rPr>
              <a:t> y la </a:t>
            </a:r>
            <a:r>
              <a:rPr lang="en-US" baseline="0" dirty="0" err="1" smtClean="0">
                <a:latin typeface="+mn-lt"/>
              </a:rPr>
              <a:t>demanda</a:t>
            </a:r>
            <a:r>
              <a:rPr lang="en-US" baseline="0" dirty="0" smtClean="0">
                <a:latin typeface="+mn-lt"/>
              </a:rPr>
              <a:t> de </a:t>
            </a:r>
            <a:r>
              <a:rPr lang="en-US" baseline="0" dirty="0" err="1" smtClean="0">
                <a:latin typeface="+mn-lt"/>
              </a:rPr>
              <a:t>empleo</a:t>
            </a:r>
            <a:r>
              <a:rPr lang="en-US" baseline="0" dirty="0" smtClean="0">
                <a:latin typeface="+mn-lt"/>
              </a:rPr>
              <a:t> en el </a:t>
            </a:r>
            <a:r>
              <a:rPr lang="en-US" baseline="0" dirty="0" err="1" smtClean="0">
                <a:latin typeface="+mn-lt"/>
              </a:rPr>
              <a:t>país</a:t>
            </a:r>
            <a:r>
              <a:rPr lang="en-US" baseline="0" dirty="0" smtClean="0">
                <a:latin typeface="+mn-lt"/>
              </a:rPr>
              <a:t> </a:t>
            </a:r>
            <a:r>
              <a:rPr lang="en-US" baseline="0" dirty="0" err="1" smtClean="0">
                <a:latin typeface="+mn-lt"/>
              </a:rPr>
              <a:t>actualmente</a:t>
            </a:r>
            <a:r>
              <a:rPr lang="en-US" baseline="0" dirty="0" smtClean="0">
                <a:latin typeface="+mn-lt"/>
              </a:rPr>
              <a:t>?</a:t>
            </a:r>
          </a:p>
          <a:p>
            <a:pPr marL="228600" indent="-228600">
              <a:buAutoNum type="alphaLcParenR"/>
            </a:pPr>
            <a:r>
              <a:rPr lang="en-US" baseline="0" dirty="0" smtClean="0">
                <a:latin typeface="+mn-lt"/>
              </a:rPr>
              <a:t>¿</a:t>
            </a:r>
            <a:r>
              <a:rPr lang="en-US" baseline="0" dirty="0" err="1" smtClean="0">
                <a:latin typeface="+mn-lt"/>
              </a:rPr>
              <a:t>Cuantos</a:t>
            </a:r>
            <a:r>
              <a:rPr lang="en-US" baseline="0" dirty="0" smtClean="0">
                <a:latin typeface="+mn-lt"/>
              </a:rPr>
              <a:t> </a:t>
            </a:r>
            <a:r>
              <a:rPr lang="en-US" baseline="0" dirty="0" err="1" smtClean="0">
                <a:latin typeface="+mn-lt"/>
              </a:rPr>
              <a:t>días</a:t>
            </a:r>
            <a:r>
              <a:rPr lang="en-US" baseline="0" dirty="0" smtClean="0">
                <a:latin typeface="+mn-lt"/>
              </a:rPr>
              <a:t> </a:t>
            </a:r>
            <a:r>
              <a:rPr lang="en-US" baseline="0" dirty="0" err="1" smtClean="0">
                <a:latin typeface="+mn-lt"/>
              </a:rPr>
              <a:t>cubre</a:t>
            </a:r>
            <a:r>
              <a:rPr lang="en-US" baseline="0" dirty="0" smtClean="0">
                <a:latin typeface="+mn-lt"/>
              </a:rPr>
              <a:t> </a:t>
            </a:r>
            <a:r>
              <a:rPr lang="en-US" baseline="0" dirty="0" err="1" smtClean="0">
                <a:latin typeface="+mn-lt"/>
              </a:rPr>
              <a:t>generalmente</a:t>
            </a:r>
            <a:r>
              <a:rPr lang="en-US" baseline="0" dirty="0" smtClean="0">
                <a:latin typeface="+mn-lt"/>
              </a:rPr>
              <a:t> </a:t>
            </a:r>
            <a:r>
              <a:rPr lang="en-US" baseline="0" dirty="0" err="1" smtClean="0">
                <a:latin typeface="+mn-lt"/>
              </a:rPr>
              <a:t>una</a:t>
            </a:r>
            <a:r>
              <a:rPr lang="en-US" baseline="0" dirty="0" smtClean="0">
                <a:latin typeface="+mn-lt"/>
              </a:rPr>
              <a:t> </a:t>
            </a:r>
            <a:r>
              <a:rPr lang="en-US" baseline="0" dirty="0" err="1" smtClean="0">
                <a:latin typeface="+mn-lt"/>
              </a:rPr>
              <a:t>licencia</a:t>
            </a:r>
            <a:r>
              <a:rPr lang="en-US" baseline="0" dirty="0" smtClean="0">
                <a:latin typeface="+mn-lt"/>
              </a:rPr>
              <a:t> de </a:t>
            </a:r>
            <a:r>
              <a:rPr lang="en-US" baseline="0" dirty="0" err="1" smtClean="0">
                <a:latin typeface="+mn-lt"/>
              </a:rPr>
              <a:t>maternidad</a:t>
            </a:r>
            <a:r>
              <a:rPr lang="en-US" baseline="0" dirty="0" smtClean="0">
                <a:latin typeface="+mn-lt"/>
              </a:rPr>
              <a:t>? </a:t>
            </a:r>
          </a:p>
          <a:p>
            <a:pPr marL="228600" indent="-228600">
              <a:buAutoNum type="alphaLcParenR"/>
            </a:pPr>
            <a:endParaRPr lang="en-US" baseline="0" dirty="0" smtClean="0">
              <a:latin typeface="+mn-lt"/>
            </a:endParaRPr>
          </a:p>
          <a:p>
            <a:pPr marL="228600" indent="-228600">
              <a:buNone/>
            </a:pPr>
            <a:r>
              <a:rPr lang="en-US" baseline="0" dirty="0" smtClean="0">
                <a:latin typeface="+mn-lt"/>
              </a:rPr>
              <a:t>- Ask students to share with the class their answers to the questions on </a:t>
            </a:r>
            <a:r>
              <a:rPr lang="en-US" baseline="0" dirty="0" err="1" smtClean="0">
                <a:latin typeface="+mn-lt"/>
              </a:rPr>
              <a:t>Actividad</a:t>
            </a:r>
            <a:r>
              <a:rPr lang="en-US" baseline="0" dirty="0" smtClean="0">
                <a:latin typeface="+mn-lt"/>
              </a:rPr>
              <a:t> 4</a:t>
            </a:r>
            <a:endParaRPr lang="en-US" dirty="0" smtClean="0"/>
          </a:p>
          <a:p>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Answer key: </a:t>
            </a:r>
            <a:r>
              <a:rPr lang="en-US" dirty="0" err="1" smtClean="0"/>
              <a:t>completando</a:t>
            </a:r>
            <a:r>
              <a:rPr lang="en-US" dirty="0" smtClean="0"/>
              <a:t> </a:t>
            </a:r>
            <a:r>
              <a:rPr lang="en-US" dirty="0" err="1" smtClean="0"/>
              <a:t>una</a:t>
            </a:r>
            <a:r>
              <a:rPr lang="en-US" dirty="0" smtClean="0"/>
              <a:t> </a:t>
            </a:r>
            <a:r>
              <a:rPr lang="en-US" dirty="0" err="1" smtClean="0"/>
              <a:t>solicitud</a:t>
            </a:r>
            <a:r>
              <a:rPr lang="en-US" dirty="0" smtClean="0"/>
              <a:t> – </a:t>
            </a:r>
            <a:r>
              <a:rPr lang="en-US" dirty="0" err="1" smtClean="0"/>
              <a:t>tiempo</a:t>
            </a:r>
            <a:r>
              <a:rPr lang="en-US" dirty="0" smtClean="0"/>
              <a:t> </a:t>
            </a:r>
            <a:r>
              <a:rPr lang="en-US" dirty="0" err="1" smtClean="0"/>
              <a:t>parcial</a:t>
            </a:r>
            <a:r>
              <a:rPr lang="en-US" dirty="0" smtClean="0"/>
              <a:t> – </a:t>
            </a:r>
            <a:r>
              <a:rPr lang="en-US" dirty="0" err="1" smtClean="0"/>
              <a:t>referencias</a:t>
            </a:r>
            <a:r>
              <a:rPr lang="en-US" baseline="0" dirty="0" smtClean="0"/>
              <a:t> – </a:t>
            </a:r>
            <a:r>
              <a:rPr lang="en-US" baseline="0" dirty="0" err="1" smtClean="0"/>
              <a:t>guardería</a:t>
            </a:r>
            <a:r>
              <a:rPr lang="en-US" baseline="0" dirty="0" smtClean="0"/>
              <a:t> – </a:t>
            </a:r>
            <a:r>
              <a:rPr lang="en-US" baseline="0" dirty="0" err="1" smtClean="0"/>
              <a:t>aguinaldo</a:t>
            </a:r>
            <a:r>
              <a:rPr lang="en-US" baseline="0" dirty="0" smtClean="0"/>
              <a:t> – </a:t>
            </a:r>
            <a:r>
              <a:rPr lang="en-US" baseline="0" dirty="0" err="1" smtClean="0"/>
              <a:t>estado</a:t>
            </a:r>
            <a:r>
              <a:rPr lang="en-US" baseline="0" dirty="0" smtClean="0"/>
              <a:t> </a:t>
            </a:r>
            <a:r>
              <a:rPr lang="en-US" baseline="0" dirty="0" err="1" smtClean="0"/>
              <a:t>desempleado</a:t>
            </a:r>
            <a:r>
              <a:rPr lang="en-US" baseline="0" dirty="0" smtClean="0"/>
              <a:t> /</a:t>
            </a:r>
            <a:r>
              <a:rPr lang="en-US" baseline="0" dirty="0" err="1" smtClean="0"/>
              <a:t>estado</a:t>
            </a:r>
            <a:r>
              <a:rPr lang="en-US" baseline="0" dirty="0" smtClean="0"/>
              <a:t> sin </a:t>
            </a:r>
            <a:r>
              <a:rPr lang="en-US" baseline="0" dirty="0" err="1" smtClean="0"/>
              <a:t>trabajo</a:t>
            </a:r>
            <a:r>
              <a:rPr lang="en-US" baseline="0" dirty="0" smtClean="0"/>
              <a:t> - </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pPr>
              <a:buFontTx/>
              <a:buChar char="-"/>
            </a:pPr>
            <a:r>
              <a:rPr lang="en-US" dirty="0" smtClean="0"/>
              <a:t>Answer key to </a:t>
            </a:r>
            <a:r>
              <a:rPr lang="en-US" dirty="0" err="1" smtClean="0"/>
              <a:t>Actividad</a:t>
            </a:r>
            <a:r>
              <a:rPr lang="en-US" dirty="0" smtClean="0"/>
              <a:t> 7: 1)</a:t>
            </a:r>
            <a:r>
              <a:rPr lang="en-US" baseline="0" dirty="0" smtClean="0"/>
              <a:t> </a:t>
            </a:r>
            <a:r>
              <a:rPr lang="en-US" dirty="0" smtClean="0"/>
              <a:t>a </a:t>
            </a:r>
            <a:r>
              <a:rPr lang="en-US" dirty="0" err="1" smtClean="0"/>
              <a:t>menos</a:t>
            </a:r>
            <a:r>
              <a:rPr lang="en-US" dirty="0" smtClean="0"/>
              <a:t> </a:t>
            </a:r>
            <a:r>
              <a:rPr lang="en-US" dirty="0" err="1" smtClean="0"/>
              <a:t>que</a:t>
            </a:r>
            <a:r>
              <a:rPr lang="en-US" dirty="0" smtClean="0"/>
              <a:t> 2)</a:t>
            </a:r>
            <a:r>
              <a:rPr lang="en-US" baseline="0" dirty="0" smtClean="0"/>
              <a:t> </a:t>
            </a:r>
            <a:r>
              <a:rPr lang="en-US" baseline="0" dirty="0" err="1" smtClean="0"/>
              <a:t>para</a:t>
            </a:r>
            <a:r>
              <a:rPr lang="en-US" baseline="0" dirty="0" smtClean="0"/>
              <a:t> </a:t>
            </a:r>
            <a:r>
              <a:rPr lang="en-US" baseline="0" dirty="0" err="1" smtClean="0"/>
              <a:t>que</a:t>
            </a:r>
            <a:r>
              <a:rPr lang="en-US" baseline="0" dirty="0" smtClean="0"/>
              <a:t>  3) sin </a:t>
            </a:r>
            <a:r>
              <a:rPr lang="en-US" baseline="0" dirty="0" err="1" smtClean="0"/>
              <a:t>que</a:t>
            </a:r>
            <a:r>
              <a:rPr lang="en-US" baseline="0" dirty="0" smtClean="0"/>
              <a:t>  4) antes de </a:t>
            </a:r>
            <a:r>
              <a:rPr lang="en-US" baseline="0" dirty="0" err="1" smtClean="0"/>
              <a:t>que</a:t>
            </a:r>
            <a:r>
              <a:rPr lang="en-US" baseline="0" dirty="0" smtClean="0"/>
              <a:t> 5) en </a:t>
            </a:r>
            <a:r>
              <a:rPr lang="en-US" baseline="0" dirty="0" err="1" smtClean="0"/>
              <a:t>caso</a:t>
            </a:r>
            <a:r>
              <a:rPr lang="en-US" baseline="0" dirty="0" smtClean="0"/>
              <a:t> de </a:t>
            </a:r>
            <a:r>
              <a:rPr lang="en-US" baseline="0" dirty="0" err="1" smtClean="0"/>
              <a:t>que</a:t>
            </a:r>
            <a:endParaRPr lang="en-US" baseline="0" dirty="0" smtClean="0"/>
          </a:p>
          <a:p>
            <a:pPr>
              <a:buFontTx/>
              <a:buChar char="-"/>
            </a:pPr>
            <a:r>
              <a:rPr lang="en-US" baseline="0" dirty="0" smtClean="0"/>
              <a:t>For further practice ask students to complete </a:t>
            </a:r>
            <a:r>
              <a:rPr lang="en-US" baseline="0" dirty="0" err="1" smtClean="0"/>
              <a:t>Actividad</a:t>
            </a:r>
            <a:r>
              <a:rPr lang="en-US" baseline="0" dirty="0" smtClean="0"/>
              <a:t> 11,  page </a:t>
            </a:r>
            <a:r>
              <a:rPr lang="en-US" baseline="0" dirty="0" smtClean="0"/>
              <a:t>239 </a:t>
            </a:r>
            <a:r>
              <a:rPr lang="en-US" baseline="0" dirty="0" smtClean="0"/>
              <a:t>(textbook).</a:t>
            </a:r>
            <a:endParaRPr lang="en-US" dirty="0"/>
          </a:p>
        </p:txBody>
      </p:sp>
      <p:sp>
        <p:nvSpPr>
          <p:cNvPr id="4" name="Slide Number Placeholder 3"/>
          <p:cNvSpPr>
            <a:spLocks noGrp="1"/>
          </p:cNvSpPr>
          <p:nvPr>
            <p:ph type="sldNum" sz="quarter" idx="10"/>
          </p:nvPr>
        </p:nvSpPr>
        <p:spPr/>
        <p:txBody>
          <a:bodyPr/>
          <a:lstStyle/>
          <a:p>
            <a:fld id="{EFDCB6CB-44CF-4BC8-92C2-EECACDAF0960}"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-Explain that all the sentences</a:t>
            </a:r>
            <a:r>
              <a:rPr lang="en-US" baseline="0" dirty="0" smtClean="0"/>
              <a:t> on </a:t>
            </a:r>
            <a:r>
              <a:rPr lang="en-US" baseline="0" dirty="0" err="1" smtClean="0"/>
              <a:t>Actividad</a:t>
            </a:r>
            <a:r>
              <a:rPr lang="en-US" baseline="0" dirty="0" smtClean="0"/>
              <a:t> 8 use verbs in the </a:t>
            </a:r>
            <a:r>
              <a:rPr lang="en-US" i="1" baseline="0" dirty="0" smtClean="0"/>
              <a:t>infinitive</a:t>
            </a:r>
            <a:r>
              <a:rPr lang="en-US" baseline="0" dirty="0" smtClean="0"/>
              <a:t>  because they have only one subject. Provide examples that include two subjects to contrast the use of the indicative and the subjunctive.</a:t>
            </a:r>
          </a:p>
          <a:p>
            <a:r>
              <a:rPr lang="en-US" baseline="0" dirty="0" smtClean="0"/>
              <a:t>e.g. -La </a:t>
            </a:r>
            <a:r>
              <a:rPr lang="en-US" baseline="0" dirty="0" err="1" smtClean="0"/>
              <a:t>secretaria</a:t>
            </a:r>
            <a:r>
              <a:rPr lang="en-US" baseline="0" dirty="0" smtClean="0"/>
              <a:t> </a:t>
            </a:r>
            <a:r>
              <a:rPr lang="en-US" baseline="0" dirty="0" err="1" smtClean="0"/>
              <a:t>verifica</a:t>
            </a:r>
            <a:r>
              <a:rPr lang="en-US" baseline="0" dirty="0" smtClean="0"/>
              <a:t> la </a:t>
            </a:r>
            <a:r>
              <a:rPr lang="en-US" baseline="0" dirty="0" err="1" smtClean="0"/>
              <a:t>información</a:t>
            </a:r>
            <a:r>
              <a:rPr lang="en-US" baseline="0" dirty="0" smtClean="0"/>
              <a:t> antes de </a:t>
            </a:r>
            <a:r>
              <a:rPr lang="en-US" baseline="0" dirty="0" err="1" smtClean="0"/>
              <a:t>que</a:t>
            </a:r>
            <a:r>
              <a:rPr lang="en-US" baseline="0" dirty="0" smtClean="0"/>
              <a:t> Marina </a:t>
            </a:r>
            <a:r>
              <a:rPr lang="en-US" baseline="0" dirty="0" err="1" smtClean="0"/>
              <a:t>envíe</a:t>
            </a:r>
            <a:r>
              <a:rPr lang="en-US" baseline="0" dirty="0" smtClean="0"/>
              <a:t> la </a:t>
            </a:r>
            <a:r>
              <a:rPr lang="en-US" baseline="0" dirty="0" err="1" smtClean="0"/>
              <a:t>solicitud</a:t>
            </a:r>
            <a:r>
              <a:rPr lang="en-US" baseline="0" dirty="0" smtClean="0"/>
              <a:t>. </a:t>
            </a:r>
          </a:p>
          <a:p>
            <a:r>
              <a:rPr lang="en-US" baseline="0" dirty="0" smtClean="0"/>
              <a:t>      - La </a:t>
            </a:r>
            <a:r>
              <a:rPr lang="en-US" baseline="0" dirty="0" err="1" smtClean="0"/>
              <a:t>secretaria</a:t>
            </a:r>
            <a:r>
              <a:rPr lang="en-US" baseline="0" dirty="0" smtClean="0"/>
              <a:t> le </a:t>
            </a:r>
            <a:r>
              <a:rPr lang="en-US" baseline="0" dirty="0" err="1" smtClean="0"/>
              <a:t>va</a:t>
            </a:r>
            <a:r>
              <a:rPr lang="en-US" baseline="0" dirty="0" smtClean="0"/>
              <a:t> a </a:t>
            </a:r>
            <a:r>
              <a:rPr lang="en-US" baseline="0" dirty="0" err="1" smtClean="0"/>
              <a:t>ayudar</a:t>
            </a:r>
            <a:r>
              <a:rPr lang="en-US" baseline="0" dirty="0" smtClean="0"/>
              <a:t>, en </a:t>
            </a:r>
            <a:r>
              <a:rPr lang="en-US" baseline="0" dirty="0" err="1" smtClean="0"/>
              <a:t>caso</a:t>
            </a:r>
            <a:r>
              <a:rPr lang="en-US" baseline="0" dirty="0" smtClean="0"/>
              <a:t> de </a:t>
            </a:r>
            <a:r>
              <a:rPr lang="en-US" baseline="0" dirty="0" err="1" smtClean="0"/>
              <a:t>que</a:t>
            </a:r>
            <a:r>
              <a:rPr lang="en-US" baseline="0" dirty="0" smtClean="0"/>
              <a:t> </a:t>
            </a:r>
            <a:r>
              <a:rPr lang="en-US" baseline="0" dirty="0" err="1" smtClean="0"/>
              <a:t>tenga</a:t>
            </a:r>
            <a:r>
              <a:rPr lang="en-US" baseline="0" dirty="0" smtClean="0"/>
              <a:t> </a:t>
            </a:r>
            <a:r>
              <a:rPr lang="en-US" baseline="0" dirty="0" err="1" smtClean="0"/>
              <a:t>problemas</a:t>
            </a:r>
            <a:r>
              <a:rPr lang="en-US" baseline="0" dirty="0" smtClean="0"/>
              <a:t> al </a:t>
            </a:r>
            <a:r>
              <a:rPr lang="en-US" baseline="0" dirty="0" err="1" smtClean="0"/>
              <a:t>enviar</a:t>
            </a:r>
            <a:r>
              <a:rPr lang="en-US" baseline="0" dirty="0" smtClean="0"/>
              <a:t> la </a:t>
            </a:r>
            <a:r>
              <a:rPr lang="en-US" baseline="0" dirty="0" err="1" smtClean="0"/>
              <a:t>solicitud</a:t>
            </a:r>
            <a:r>
              <a:rPr lang="en-US" baseline="0" dirty="0" smtClean="0"/>
              <a:t>.</a:t>
            </a:r>
          </a:p>
          <a:p>
            <a:r>
              <a:rPr lang="en-US" baseline="0" dirty="0" smtClean="0"/>
              <a:t>      </a:t>
            </a:r>
          </a:p>
          <a:p>
            <a:r>
              <a:rPr lang="en-US" baseline="0" dirty="0" smtClean="0"/>
              <a:t>       </a:t>
            </a:r>
          </a:p>
        </p:txBody>
      </p:sp>
      <p:sp>
        <p:nvSpPr>
          <p:cNvPr id="4" name="Slide Number Placeholder 3"/>
          <p:cNvSpPr>
            <a:spLocks noGrp="1"/>
          </p:cNvSpPr>
          <p:nvPr>
            <p:ph type="sldNum" sz="quarter" idx="10"/>
          </p:nvPr>
        </p:nvSpPr>
        <p:spPr/>
        <p:txBody>
          <a:bodyPr/>
          <a:lstStyle/>
          <a:p>
            <a:fld id="{EFDCB6CB-44CF-4BC8-92C2-EECACDAF0960}"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Suggestions</a:t>
            </a:r>
          </a:p>
          <a:p>
            <a:r>
              <a:rPr lang="en-US" dirty="0" smtClean="0"/>
              <a:t>-Ask questions </a:t>
            </a:r>
            <a:r>
              <a:rPr lang="en-US" baseline="0" dirty="0" smtClean="0"/>
              <a:t>involving situations in the past or future </a:t>
            </a:r>
            <a:r>
              <a:rPr lang="en-US" dirty="0" smtClean="0"/>
              <a:t>to different students in the class</a:t>
            </a:r>
            <a:r>
              <a:rPr lang="en-US" baseline="0" dirty="0" smtClean="0"/>
              <a:t>. Write on the board the reported speech form of the students’ answers. </a:t>
            </a:r>
          </a:p>
          <a:p>
            <a:r>
              <a:rPr lang="en-US" baseline="0" dirty="0" smtClean="0"/>
              <a:t>e.g. -</a:t>
            </a:r>
            <a:r>
              <a:rPr lang="en-US" baseline="0" dirty="0" smtClean="0">
                <a:latin typeface="Calibri"/>
              </a:rPr>
              <a:t>¿</a:t>
            </a:r>
            <a:r>
              <a:rPr lang="en-US" baseline="0" dirty="0" err="1" smtClean="0"/>
              <a:t>Qué</a:t>
            </a:r>
            <a:r>
              <a:rPr lang="en-US" baseline="0" dirty="0" smtClean="0"/>
              <a:t> </a:t>
            </a:r>
            <a:r>
              <a:rPr lang="en-US" baseline="0" dirty="0" err="1" smtClean="0"/>
              <a:t>hiciste</a:t>
            </a:r>
            <a:r>
              <a:rPr lang="en-US" baseline="0" dirty="0" smtClean="0"/>
              <a:t> </a:t>
            </a:r>
            <a:r>
              <a:rPr lang="en-US" baseline="0" dirty="0" err="1" smtClean="0"/>
              <a:t>anoche</a:t>
            </a:r>
            <a:r>
              <a:rPr lang="en-US" baseline="0" dirty="0" smtClean="0"/>
              <a:t>?</a:t>
            </a:r>
          </a:p>
          <a:p>
            <a:r>
              <a:rPr lang="en-US" baseline="0" dirty="0" smtClean="0"/>
              <a:t>      - Vi </a:t>
            </a:r>
            <a:r>
              <a:rPr lang="en-US" baseline="0" dirty="0" err="1" smtClean="0"/>
              <a:t>una</a:t>
            </a:r>
            <a:r>
              <a:rPr lang="en-US" baseline="0" dirty="0" smtClean="0"/>
              <a:t> </a:t>
            </a:r>
            <a:r>
              <a:rPr lang="en-US" baseline="0" dirty="0" err="1" smtClean="0"/>
              <a:t>película</a:t>
            </a:r>
            <a:r>
              <a:rPr lang="en-US" baseline="0" dirty="0" smtClean="0"/>
              <a:t> en casa</a:t>
            </a:r>
          </a:p>
          <a:p>
            <a:r>
              <a:rPr lang="en-US" baseline="0" dirty="0" smtClean="0"/>
              <a:t> Reported speech: John </a:t>
            </a:r>
            <a:r>
              <a:rPr lang="en-US" baseline="0" dirty="0" err="1" smtClean="0"/>
              <a:t>dijo</a:t>
            </a:r>
            <a:r>
              <a:rPr lang="en-US" baseline="0" dirty="0" smtClean="0"/>
              <a:t> </a:t>
            </a:r>
            <a:r>
              <a:rPr lang="en-US" baseline="0" dirty="0" err="1" smtClean="0"/>
              <a:t>que</a:t>
            </a:r>
            <a:r>
              <a:rPr lang="en-US" baseline="0" dirty="0" smtClean="0"/>
              <a:t> </a:t>
            </a:r>
            <a:r>
              <a:rPr lang="en-US" baseline="0" dirty="0" err="1" smtClean="0"/>
              <a:t>anoche</a:t>
            </a:r>
            <a:r>
              <a:rPr lang="en-US" baseline="0" dirty="0" smtClean="0"/>
              <a:t> </a:t>
            </a:r>
            <a:r>
              <a:rPr lang="en-US" baseline="0" dirty="0" err="1" smtClean="0"/>
              <a:t>había</a:t>
            </a:r>
            <a:r>
              <a:rPr lang="en-US" baseline="0" dirty="0" smtClean="0"/>
              <a:t> </a:t>
            </a:r>
            <a:r>
              <a:rPr lang="en-US" baseline="0" dirty="0" err="1" smtClean="0"/>
              <a:t>visto</a:t>
            </a:r>
            <a:r>
              <a:rPr lang="en-US" baseline="0" dirty="0" smtClean="0"/>
              <a:t> </a:t>
            </a:r>
            <a:r>
              <a:rPr lang="en-US" baseline="0" dirty="0" err="1" smtClean="0"/>
              <a:t>una</a:t>
            </a:r>
            <a:r>
              <a:rPr lang="en-US" baseline="0" dirty="0" smtClean="0"/>
              <a:t> </a:t>
            </a:r>
            <a:r>
              <a:rPr lang="en-US" baseline="0" dirty="0" err="1" smtClean="0"/>
              <a:t>película</a:t>
            </a:r>
            <a:r>
              <a:rPr lang="en-US" baseline="0" dirty="0" smtClean="0"/>
              <a:t> en casa. </a:t>
            </a:r>
          </a:p>
          <a:p>
            <a:endParaRPr lang="en-US" baseline="0" dirty="0" smtClean="0"/>
          </a:p>
        </p:txBody>
      </p:sp>
      <p:sp>
        <p:nvSpPr>
          <p:cNvPr id="4" name="Slide Number Placeholder 3"/>
          <p:cNvSpPr>
            <a:spLocks noGrp="1"/>
          </p:cNvSpPr>
          <p:nvPr>
            <p:ph type="sldNum" sz="quarter" idx="10"/>
          </p:nvPr>
        </p:nvSpPr>
        <p:spPr/>
        <p:txBody>
          <a:bodyPr/>
          <a:lstStyle/>
          <a:p>
            <a:fld id="{EFDCB6CB-44CF-4BC8-92C2-EECACDAF0960}"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059D779-4F70-43CA-807A-3380FEA152C2}" type="datetimeFigureOut">
              <a:rPr lang="en-US" smtClean="0"/>
              <a:pPr/>
              <a:t>9/10/2013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59D779-4F70-43CA-807A-3380FEA152C2}" type="datetimeFigureOut">
              <a:rPr lang="en-US" smtClean="0"/>
              <a:pPr/>
              <a:t>9/10/2013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59D779-4F70-43CA-807A-3380FEA152C2}" type="datetimeFigureOut">
              <a:rPr lang="en-US" smtClean="0"/>
              <a:pPr/>
              <a:t>9/10/2013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059D779-4F70-43CA-807A-3380FEA152C2}" type="datetimeFigureOut">
              <a:rPr lang="en-US" smtClean="0"/>
              <a:pPr/>
              <a:t>9/10/2013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059D779-4F70-43CA-807A-3380FEA152C2}" type="datetimeFigureOut">
              <a:rPr lang="en-US" smtClean="0"/>
              <a:pPr/>
              <a:t>9/10/2013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059D779-4F70-43CA-807A-3380FEA152C2}" type="datetimeFigureOut">
              <a:rPr lang="en-US" smtClean="0"/>
              <a:pPr/>
              <a:t>9/10/2013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059D779-4F70-43CA-807A-3380FEA152C2}" type="datetimeFigureOut">
              <a:rPr lang="en-US" smtClean="0"/>
              <a:pPr/>
              <a:t>9/10/2013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059D779-4F70-43CA-807A-3380FEA152C2}" type="datetimeFigureOut">
              <a:rPr lang="en-US" smtClean="0"/>
              <a:pPr/>
              <a:t>9/10/2013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59D779-4F70-43CA-807A-3380FEA152C2}" type="datetimeFigureOut">
              <a:rPr lang="en-US" smtClean="0"/>
              <a:pPr/>
              <a:t>9/10/2013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59D779-4F70-43CA-807A-3380FEA152C2}" type="datetimeFigureOut">
              <a:rPr lang="en-US" smtClean="0"/>
              <a:pPr/>
              <a:t>9/10/2013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059D779-4F70-43CA-807A-3380FEA152C2}" type="datetimeFigureOut">
              <a:rPr lang="en-US" smtClean="0"/>
              <a:pPr/>
              <a:t>9/10/2013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17C499-AD39-4492-92C6-D3E4D2A4172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59D779-4F70-43CA-807A-3380FEA152C2}" type="datetimeFigureOut">
              <a:rPr lang="en-US" smtClean="0"/>
              <a:pPr/>
              <a:t>9/10/2013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17C499-AD39-4492-92C6-D3E4D2A41727}"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9"/>
          <p:cNvPicPr>
            <a:picLocks noChangeAspect="1" noChangeArrowheads="1"/>
          </p:cNvPicPr>
          <p:nvPr/>
        </p:nvPicPr>
        <p:blipFill rotWithShape="1">
          <a:blip r:embed="rId3">
            <a:extLst>
              <a:ext uri="{28A0092B-C50C-407E-A947-70E740481C1C}">
                <a14:useLocalDpi xmlns:a14="http://schemas.microsoft.com/office/drawing/2010/main" val="0"/>
              </a:ext>
            </a:extLst>
          </a:blip>
          <a:srcRect l="70229" t="30164" r="18978" b="42060"/>
          <a:stretch/>
        </p:blipFill>
        <p:spPr bwMode="auto">
          <a:xfrm>
            <a:off x="1143000" y="1066800"/>
            <a:ext cx="8001000" cy="5791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Rectangle 6"/>
          <p:cNvSpPr/>
          <p:nvPr/>
        </p:nvSpPr>
        <p:spPr>
          <a:xfrm>
            <a:off x="0" y="0"/>
            <a:ext cx="1143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p:cNvPicPr>
            <a:picLocks noChangeAspect="1" noChangeArrowheads="1"/>
          </p:cNvPicPr>
          <p:nvPr/>
        </p:nvPicPr>
        <p:blipFill rotWithShape="1">
          <a:blip r:embed="rId4" cstate="print"/>
          <a:srcRect l="28969" t="57291" r="22262" b="23958"/>
          <a:stretch/>
        </p:blipFill>
        <p:spPr bwMode="auto">
          <a:xfrm>
            <a:off x="1371601" y="5422512"/>
            <a:ext cx="4724400" cy="1206888"/>
          </a:xfrm>
          <a:prstGeom prst="rect">
            <a:avLst/>
          </a:prstGeom>
          <a:noFill/>
          <a:ln w="9525">
            <a:noFill/>
            <a:miter lim="800000"/>
            <a:headEnd/>
            <a:tailEnd/>
          </a:ln>
        </p:spPr>
      </p:pic>
      <p:pic>
        <p:nvPicPr>
          <p:cNvPr id="6" name="Picture 9"/>
          <p:cNvPicPr>
            <a:picLocks noChangeAspect="1" noChangeArrowheads="1"/>
          </p:cNvPicPr>
          <p:nvPr/>
        </p:nvPicPr>
        <p:blipFill rotWithShape="1">
          <a:blip r:embed="rId3">
            <a:extLst>
              <a:ext uri="{28A0092B-C50C-407E-A947-70E740481C1C}">
                <a14:useLocalDpi xmlns:a14="http://schemas.microsoft.com/office/drawing/2010/main" val="0"/>
              </a:ext>
            </a:extLst>
          </a:blip>
          <a:srcRect l="66737" t="21228" r="15421" b="70022"/>
          <a:stretch/>
        </p:blipFill>
        <p:spPr bwMode="auto">
          <a:xfrm>
            <a:off x="1143000" y="-1"/>
            <a:ext cx="8001000" cy="1103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33400" y="5791200"/>
            <a:ext cx="4114800" cy="10668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42" name="Picture 2"/>
          <p:cNvPicPr>
            <a:picLocks noChangeAspect="1" noChangeArrowheads="1"/>
          </p:cNvPicPr>
          <p:nvPr/>
        </p:nvPicPr>
        <p:blipFill>
          <a:blip r:embed="rId3" cstate="print"/>
          <a:srcRect l="19912" t="12500" r="27106" b="26042"/>
          <a:stretch>
            <a:fillRect/>
          </a:stretch>
        </p:blipFill>
        <p:spPr bwMode="auto">
          <a:xfrm>
            <a:off x="609600" y="0"/>
            <a:ext cx="4114800" cy="4648200"/>
          </a:xfrm>
          <a:prstGeom prst="rect">
            <a:avLst/>
          </a:prstGeom>
          <a:noFill/>
          <a:ln w="9525">
            <a:noFill/>
            <a:miter lim="800000"/>
            <a:headEnd/>
            <a:tailEnd/>
          </a:ln>
        </p:spPr>
      </p:pic>
      <p:pic>
        <p:nvPicPr>
          <p:cNvPr id="10243" name="Picture 3"/>
          <p:cNvPicPr>
            <a:picLocks noGrp="1" noChangeAspect="1" noChangeArrowheads="1"/>
          </p:cNvPicPr>
          <p:nvPr>
            <p:ph sz="half" idx="2"/>
          </p:nvPr>
        </p:nvPicPr>
        <p:blipFill>
          <a:blip r:embed="rId4" cstate="print"/>
          <a:srcRect l="26531" t="11268" r="30612" b="5634"/>
          <a:stretch>
            <a:fillRect/>
          </a:stretch>
        </p:blipFill>
        <p:spPr bwMode="auto">
          <a:xfrm>
            <a:off x="4648200" y="0"/>
            <a:ext cx="4495800" cy="6858000"/>
          </a:xfrm>
          <a:prstGeom prst="rect">
            <a:avLst/>
          </a:prstGeom>
          <a:noFill/>
          <a:ln w="9525">
            <a:noFill/>
            <a:miter lim="800000"/>
            <a:headEnd/>
            <a:tailEnd/>
          </a:ln>
        </p:spPr>
      </p:pic>
      <p:sp>
        <p:nvSpPr>
          <p:cNvPr id="9" name="TextBox 8"/>
          <p:cNvSpPr txBox="1"/>
          <p:nvPr/>
        </p:nvSpPr>
        <p:spPr>
          <a:xfrm>
            <a:off x="838200" y="4038600"/>
            <a:ext cx="4191000" cy="2308324"/>
          </a:xfrm>
          <a:prstGeom prst="rect">
            <a:avLst/>
          </a:prstGeom>
          <a:noFill/>
        </p:spPr>
        <p:txBody>
          <a:bodyPr wrap="square" rtlCol="0">
            <a:spAutoFit/>
          </a:bodyPr>
          <a:lstStyle/>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
        <p:nvSpPr>
          <p:cNvPr id="5" name="Rectangle 4"/>
          <p:cNvSpPr/>
          <p:nvPr/>
        </p:nvSpPr>
        <p:spPr>
          <a:xfrm>
            <a:off x="0" y="0"/>
            <a:ext cx="6096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0" y="0"/>
            <a:ext cx="9144000" cy="6858000"/>
          </a:xfrm>
        </p:spPr>
        <p:txBody>
          <a:bodyPr>
            <a:normAutofit/>
          </a:bodyPr>
          <a:lstStyle/>
          <a:p>
            <a:pPr>
              <a:buNone/>
            </a:pPr>
            <a:r>
              <a:rPr lang="en-US" sz="2000" b="1" dirty="0" err="1" smtClean="0"/>
              <a:t>Actividad</a:t>
            </a:r>
            <a:r>
              <a:rPr lang="en-US" sz="2000" b="1" dirty="0" smtClean="0"/>
              <a:t> 9</a:t>
            </a:r>
          </a:p>
          <a:p>
            <a:pPr marL="0" indent="0">
              <a:buNone/>
            </a:pPr>
            <a:r>
              <a:rPr lang="en-US" sz="2000" dirty="0" smtClean="0"/>
              <a:t>La </a:t>
            </a:r>
            <a:r>
              <a:rPr lang="en-US" sz="2000" dirty="0" err="1" smtClean="0"/>
              <a:t>tía</a:t>
            </a:r>
            <a:r>
              <a:rPr lang="en-US" sz="2000" dirty="0" smtClean="0"/>
              <a:t> Lupe le </a:t>
            </a:r>
            <a:r>
              <a:rPr lang="en-US" sz="2000" dirty="0" err="1" smtClean="0"/>
              <a:t>contó</a:t>
            </a:r>
            <a:r>
              <a:rPr lang="en-US" sz="2000" dirty="0" smtClean="0"/>
              <a:t> a Nina </a:t>
            </a:r>
            <a:r>
              <a:rPr lang="en-US" sz="2000" dirty="0" err="1" smtClean="0"/>
              <a:t>muchas</a:t>
            </a:r>
            <a:r>
              <a:rPr lang="en-US" sz="2000" dirty="0" smtClean="0"/>
              <a:t> </a:t>
            </a:r>
            <a:r>
              <a:rPr lang="en-US" sz="2000" dirty="0" err="1" smtClean="0"/>
              <a:t>cosas</a:t>
            </a:r>
            <a:r>
              <a:rPr lang="en-US" sz="2000" dirty="0" smtClean="0"/>
              <a:t> </a:t>
            </a:r>
            <a:r>
              <a:rPr lang="en-US" sz="2000" dirty="0" err="1" smtClean="0"/>
              <a:t>sobre</a:t>
            </a:r>
            <a:r>
              <a:rPr lang="en-US" sz="2000" dirty="0" smtClean="0"/>
              <a:t> la </a:t>
            </a:r>
            <a:r>
              <a:rPr lang="en-US" sz="2000" dirty="0" err="1" smtClean="0"/>
              <a:t>familia</a:t>
            </a:r>
            <a:r>
              <a:rPr lang="en-US" sz="2000" dirty="0" smtClean="0"/>
              <a:t>. Completa la </a:t>
            </a:r>
            <a:r>
              <a:rPr lang="en-US" sz="2000" dirty="0" err="1" smtClean="0"/>
              <a:t>tabla</a:t>
            </a:r>
            <a:r>
              <a:rPr lang="en-US" sz="2000" dirty="0" smtClean="0"/>
              <a:t> </a:t>
            </a:r>
            <a:r>
              <a:rPr lang="en-US" sz="2000" dirty="0" err="1" smtClean="0"/>
              <a:t>reportando</a:t>
            </a:r>
            <a:r>
              <a:rPr lang="en-US" sz="2000" dirty="0" smtClean="0"/>
              <a:t> la </a:t>
            </a:r>
            <a:r>
              <a:rPr lang="en-US" sz="2000" dirty="0" err="1" smtClean="0"/>
              <a:t>información</a:t>
            </a:r>
            <a:r>
              <a:rPr lang="en-US" sz="2000" dirty="0" smtClean="0"/>
              <a:t> </a:t>
            </a:r>
            <a:r>
              <a:rPr lang="en-US" sz="2000" dirty="0" err="1" smtClean="0"/>
              <a:t>que</a:t>
            </a:r>
            <a:r>
              <a:rPr lang="en-US" sz="2000" dirty="0" smtClean="0"/>
              <a:t> Nina </a:t>
            </a:r>
            <a:r>
              <a:rPr lang="en-US" sz="2000" dirty="0" err="1" smtClean="0"/>
              <a:t>recibió</a:t>
            </a:r>
            <a:r>
              <a:rPr lang="en-US" sz="2000" dirty="0" smtClean="0"/>
              <a:t>.  </a:t>
            </a:r>
          </a:p>
          <a:p>
            <a:pPr>
              <a:buNone/>
            </a:pPr>
            <a:endParaRPr lang="en-US" sz="2000" dirty="0"/>
          </a:p>
        </p:txBody>
      </p:sp>
      <p:graphicFrame>
        <p:nvGraphicFramePr>
          <p:cNvPr id="7" name="Table 6"/>
          <p:cNvGraphicFramePr>
            <a:graphicFrameLocks noGrp="1"/>
          </p:cNvGraphicFramePr>
          <p:nvPr/>
        </p:nvGraphicFramePr>
        <p:xfrm>
          <a:off x="152400" y="1120365"/>
          <a:ext cx="8839200" cy="5524104"/>
        </p:xfrm>
        <a:graphic>
          <a:graphicData uri="http://schemas.openxmlformats.org/drawingml/2006/table">
            <a:tbl>
              <a:tblPr firstRow="1" bandRow="1">
                <a:tableStyleId>{5C22544A-7EE6-4342-B048-85BDC9FD1C3A}</a:tableStyleId>
              </a:tblPr>
              <a:tblGrid>
                <a:gridCol w="4419600"/>
                <a:gridCol w="4419600"/>
              </a:tblGrid>
              <a:tr h="464766">
                <a:tc>
                  <a:txBody>
                    <a:bodyPr/>
                    <a:lstStyle/>
                    <a:p>
                      <a:r>
                        <a:rPr lang="en-US" dirty="0" err="1" smtClean="0"/>
                        <a:t>Estilo</a:t>
                      </a:r>
                      <a:r>
                        <a:rPr lang="en-US" dirty="0" smtClean="0"/>
                        <a:t> </a:t>
                      </a:r>
                      <a:r>
                        <a:rPr lang="en-US" dirty="0" err="1" smtClean="0"/>
                        <a:t>directo</a:t>
                      </a:r>
                      <a:endParaRPr lang="en-US" dirty="0"/>
                    </a:p>
                  </a:txBody>
                  <a:tcPr/>
                </a:tc>
                <a:tc>
                  <a:txBody>
                    <a:bodyPr/>
                    <a:lstStyle/>
                    <a:p>
                      <a:r>
                        <a:rPr lang="en-US" dirty="0" err="1" smtClean="0"/>
                        <a:t>Estilo</a:t>
                      </a:r>
                      <a:r>
                        <a:rPr lang="en-US" dirty="0" smtClean="0"/>
                        <a:t> </a:t>
                      </a:r>
                      <a:r>
                        <a:rPr lang="en-US" dirty="0" err="1" smtClean="0"/>
                        <a:t>indirecto</a:t>
                      </a:r>
                      <a:r>
                        <a:rPr lang="en-US" dirty="0" smtClean="0"/>
                        <a:t> (reported speech)</a:t>
                      </a:r>
                      <a:endParaRPr lang="en-US" dirty="0"/>
                    </a:p>
                  </a:txBody>
                  <a:tcPr/>
                </a:tc>
              </a:tr>
              <a:tr h="700869">
                <a:tc>
                  <a:txBody>
                    <a:bodyPr/>
                    <a:lstStyle/>
                    <a:p>
                      <a:r>
                        <a:rPr lang="en-US" b="1" dirty="0" err="1" smtClean="0"/>
                        <a:t>Presente</a:t>
                      </a:r>
                      <a:endParaRPr lang="en-US" b="1" dirty="0" smtClean="0"/>
                    </a:p>
                    <a:p>
                      <a:r>
                        <a:rPr lang="en-US" dirty="0" smtClean="0"/>
                        <a:t>“Juan</a:t>
                      </a:r>
                      <a:r>
                        <a:rPr lang="en-US" baseline="0" dirty="0" smtClean="0"/>
                        <a:t> José </a:t>
                      </a:r>
                      <a:r>
                        <a:rPr lang="en-US" i="1" baseline="0" dirty="0" err="1" smtClean="0"/>
                        <a:t>estudia</a:t>
                      </a:r>
                      <a:r>
                        <a:rPr lang="en-US" baseline="0" dirty="0" smtClean="0"/>
                        <a:t> </a:t>
                      </a:r>
                      <a:r>
                        <a:rPr lang="en-US" baseline="0" dirty="0" err="1" smtClean="0"/>
                        <a:t>ingeniería</a:t>
                      </a:r>
                      <a:r>
                        <a:rPr lang="en-US" baseline="0" dirty="0" smtClean="0"/>
                        <a:t> de </a:t>
                      </a:r>
                      <a:r>
                        <a:rPr lang="en-US" baseline="0" dirty="0" err="1" smtClean="0"/>
                        <a:t>petróleos</a:t>
                      </a:r>
                      <a:r>
                        <a:rPr lang="en-US" baseline="0" dirty="0" smtClean="0"/>
                        <a:t>”</a:t>
                      </a:r>
                      <a:endParaRPr lang="en-US" dirty="0"/>
                    </a:p>
                  </a:txBody>
                  <a:tcPr/>
                </a:tc>
                <a:tc>
                  <a:txBody>
                    <a:bodyPr/>
                    <a:lstStyle/>
                    <a:p>
                      <a:r>
                        <a:rPr lang="en-US" b="1" dirty="0" err="1" smtClean="0"/>
                        <a:t>Imperfecto</a:t>
                      </a:r>
                      <a:endParaRPr lang="en-US" b="1" dirty="0" smtClean="0"/>
                    </a:p>
                    <a:p>
                      <a:r>
                        <a:rPr lang="en-US" dirty="0" smtClean="0"/>
                        <a:t>La</a:t>
                      </a:r>
                      <a:r>
                        <a:rPr lang="en-US" baseline="0" dirty="0" smtClean="0"/>
                        <a:t> </a:t>
                      </a:r>
                      <a:r>
                        <a:rPr lang="en-US" baseline="0" dirty="0" err="1" smtClean="0"/>
                        <a:t>tía</a:t>
                      </a:r>
                      <a:r>
                        <a:rPr lang="en-US" baseline="0" dirty="0" smtClean="0"/>
                        <a:t> me </a:t>
                      </a:r>
                      <a:r>
                        <a:rPr lang="en-US" baseline="0" dirty="0" err="1" smtClean="0"/>
                        <a:t>di</a:t>
                      </a:r>
                      <a:r>
                        <a:rPr lang="en-US" dirty="0" err="1" smtClean="0"/>
                        <a:t>jo</a:t>
                      </a:r>
                      <a:r>
                        <a:rPr lang="en-US" dirty="0" smtClean="0"/>
                        <a:t> </a:t>
                      </a:r>
                      <a:r>
                        <a:rPr lang="en-US" dirty="0" err="1" smtClean="0"/>
                        <a:t>que</a:t>
                      </a:r>
                      <a:r>
                        <a:rPr lang="en-US" dirty="0" smtClean="0"/>
                        <a:t> Juan José______________</a:t>
                      </a:r>
                      <a:endParaRPr lang="en-US" dirty="0"/>
                    </a:p>
                  </a:txBody>
                  <a:tcPr/>
                </a:tc>
              </a:tr>
              <a:tr h="819482">
                <a:tc>
                  <a:txBody>
                    <a:bodyPr/>
                    <a:lstStyle/>
                    <a:p>
                      <a:r>
                        <a:rPr lang="en-US" b="1" dirty="0" err="1" smtClean="0"/>
                        <a:t>Futuro</a:t>
                      </a:r>
                      <a:endParaRPr lang="en-US" b="1" dirty="0" smtClean="0"/>
                    </a:p>
                    <a:p>
                      <a:r>
                        <a:rPr lang="en-US" dirty="0" smtClean="0"/>
                        <a:t>“Nancy</a:t>
                      </a:r>
                      <a:r>
                        <a:rPr lang="en-US" baseline="0" dirty="0" smtClean="0"/>
                        <a:t> </a:t>
                      </a:r>
                      <a:r>
                        <a:rPr lang="en-US" i="1" baseline="0" dirty="0" err="1" smtClean="0"/>
                        <a:t>va</a:t>
                      </a:r>
                      <a:r>
                        <a:rPr lang="en-US" i="1" baseline="0" dirty="0" smtClean="0"/>
                        <a:t> a </a:t>
                      </a:r>
                      <a:r>
                        <a:rPr lang="en-US" i="1" baseline="0" dirty="0" err="1" smtClean="0"/>
                        <a:t>casarse</a:t>
                      </a:r>
                      <a:r>
                        <a:rPr lang="en-US" i="1" baseline="0" dirty="0" smtClean="0"/>
                        <a:t> </a:t>
                      </a:r>
                      <a:r>
                        <a:rPr lang="en-US" baseline="0" dirty="0" smtClean="0"/>
                        <a:t>con </a:t>
                      </a:r>
                      <a:r>
                        <a:rPr lang="en-US" baseline="0" dirty="0" err="1" smtClean="0"/>
                        <a:t>su</a:t>
                      </a:r>
                      <a:r>
                        <a:rPr lang="en-US" baseline="0" dirty="0" smtClean="0"/>
                        <a:t> </a:t>
                      </a:r>
                      <a:r>
                        <a:rPr lang="en-US" baseline="0" dirty="0" err="1" smtClean="0"/>
                        <a:t>novio</a:t>
                      </a:r>
                      <a:r>
                        <a:rPr lang="en-US" baseline="0" dirty="0" smtClean="0"/>
                        <a:t> de </a:t>
                      </a:r>
                      <a:r>
                        <a:rPr lang="en-US" baseline="0" dirty="0" err="1" smtClean="0"/>
                        <a:t>toda</a:t>
                      </a:r>
                      <a:r>
                        <a:rPr lang="en-US" baseline="0" dirty="0" smtClean="0"/>
                        <a:t> la </a:t>
                      </a:r>
                      <a:r>
                        <a:rPr lang="en-US" baseline="0" dirty="0" err="1" smtClean="0"/>
                        <a:t>vida</a:t>
                      </a:r>
                      <a:r>
                        <a:rPr lang="en-US" baseline="0" dirty="0" smtClean="0"/>
                        <a:t>”</a:t>
                      </a:r>
                      <a:endParaRPr lang="en-US" dirty="0"/>
                    </a:p>
                  </a:txBody>
                  <a:tcPr/>
                </a:tc>
                <a:tc>
                  <a:txBody>
                    <a:bodyPr/>
                    <a:lstStyle/>
                    <a:p>
                      <a:r>
                        <a:rPr lang="en-US" b="1" dirty="0" err="1" smtClean="0"/>
                        <a:t>Imperfecto</a:t>
                      </a:r>
                      <a:endParaRPr lang="en-US" b="1" dirty="0" smtClean="0"/>
                    </a:p>
                    <a:p>
                      <a:r>
                        <a:rPr lang="en-US" b="0" dirty="0" smtClean="0"/>
                        <a:t>Me </a:t>
                      </a:r>
                      <a:r>
                        <a:rPr lang="en-US" b="0" dirty="0" err="1" smtClean="0"/>
                        <a:t>contó</a:t>
                      </a:r>
                      <a:r>
                        <a:rPr lang="en-US" b="0" dirty="0" smtClean="0"/>
                        <a:t> </a:t>
                      </a:r>
                      <a:r>
                        <a:rPr lang="en-US" b="0" dirty="0" err="1" smtClean="0"/>
                        <a:t>que</a:t>
                      </a:r>
                      <a:r>
                        <a:rPr lang="en-US" b="0" dirty="0" smtClean="0"/>
                        <a:t> Nancy___________________</a:t>
                      </a:r>
                      <a:endParaRPr lang="en-US" b="0" dirty="0"/>
                    </a:p>
                  </a:txBody>
                  <a:tcPr/>
                </a:tc>
              </a:tr>
              <a:tr h="819482">
                <a:tc>
                  <a:txBody>
                    <a:bodyPr/>
                    <a:lstStyle/>
                    <a:p>
                      <a:r>
                        <a:rPr lang="en-US" b="1" dirty="0" err="1" smtClean="0"/>
                        <a:t>Imperfecto</a:t>
                      </a:r>
                      <a:endParaRPr lang="en-US" b="1" dirty="0" smtClean="0"/>
                    </a:p>
                    <a:p>
                      <a:r>
                        <a:rPr lang="en-US" dirty="0" smtClean="0"/>
                        <a:t>“</a:t>
                      </a:r>
                      <a:r>
                        <a:rPr lang="en-US" dirty="0" err="1" smtClean="0"/>
                        <a:t>Tu</a:t>
                      </a:r>
                      <a:r>
                        <a:rPr lang="en-US" dirty="0" smtClean="0"/>
                        <a:t> prima </a:t>
                      </a:r>
                      <a:r>
                        <a:rPr lang="en-US" dirty="0" err="1" smtClean="0"/>
                        <a:t>Lina</a:t>
                      </a:r>
                      <a:r>
                        <a:rPr lang="en-US" dirty="0" smtClean="0"/>
                        <a:t> </a:t>
                      </a:r>
                      <a:r>
                        <a:rPr lang="en-US" dirty="0" err="1" smtClean="0"/>
                        <a:t>nunca</a:t>
                      </a:r>
                      <a:r>
                        <a:rPr lang="en-US" dirty="0" smtClean="0"/>
                        <a:t> </a:t>
                      </a:r>
                      <a:r>
                        <a:rPr lang="en-US" i="1" dirty="0" err="1" smtClean="0"/>
                        <a:t>pasaba</a:t>
                      </a:r>
                      <a:r>
                        <a:rPr lang="en-US" dirty="0" smtClean="0"/>
                        <a:t> la </a:t>
                      </a:r>
                      <a:r>
                        <a:rPr lang="en-US" dirty="0" err="1" smtClean="0"/>
                        <a:t>clase</a:t>
                      </a:r>
                      <a:r>
                        <a:rPr lang="en-US" dirty="0" smtClean="0"/>
                        <a:t> de </a:t>
                      </a:r>
                      <a:r>
                        <a:rPr lang="en-US" dirty="0" err="1" smtClean="0"/>
                        <a:t>química</a:t>
                      </a:r>
                      <a:r>
                        <a:rPr lang="en-US" baseline="0" dirty="0" smtClean="0"/>
                        <a:t> </a:t>
                      </a:r>
                      <a:r>
                        <a:rPr lang="en-US" baseline="0" dirty="0" err="1" smtClean="0"/>
                        <a:t>cuando</a:t>
                      </a:r>
                      <a:r>
                        <a:rPr lang="en-US" baseline="0" dirty="0" smtClean="0"/>
                        <a:t> </a:t>
                      </a:r>
                      <a:r>
                        <a:rPr lang="en-US" baseline="0" dirty="0" err="1" smtClean="0"/>
                        <a:t>estaba</a:t>
                      </a:r>
                      <a:r>
                        <a:rPr lang="en-US" baseline="0" dirty="0" smtClean="0"/>
                        <a:t> en la </a:t>
                      </a:r>
                      <a:r>
                        <a:rPr lang="en-US" baseline="0" dirty="0" err="1" smtClean="0"/>
                        <a:t>escuela</a:t>
                      </a:r>
                      <a:r>
                        <a:rPr lang="en-US" baseline="0" dirty="0" smtClean="0"/>
                        <a:t>”</a:t>
                      </a:r>
                      <a:endParaRPr lang="en-US" dirty="0"/>
                    </a:p>
                  </a:txBody>
                  <a:tcPr/>
                </a:tc>
                <a:tc>
                  <a:txBody>
                    <a:bodyPr/>
                    <a:lstStyle/>
                    <a:p>
                      <a:r>
                        <a:rPr lang="en-US" b="1" dirty="0" err="1" smtClean="0"/>
                        <a:t>Imperfecto</a:t>
                      </a:r>
                      <a:endParaRPr lang="en-US" b="1" dirty="0" smtClean="0"/>
                    </a:p>
                    <a:p>
                      <a:r>
                        <a:rPr lang="en-US" dirty="0" smtClean="0"/>
                        <a:t>Me </a:t>
                      </a:r>
                      <a:r>
                        <a:rPr lang="en-US" dirty="0" err="1" smtClean="0"/>
                        <a:t>contó</a:t>
                      </a:r>
                      <a:r>
                        <a:rPr lang="en-US" dirty="0" smtClean="0"/>
                        <a:t> </a:t>
                      </a:r>
                      <a:r>
                        <a:rPr lang="en-US" dirty="0" err="1" smtClean="0"/>
                        <a:t>que</a:t>
                      </a:r>
                      <a:r>
                        <a:rPr lang="en-US" dirty="0" smtClean="0"/>
                        <a:t> mi prima </a:t>
                      </a:r>
                      <a:r>
                        <a:rPr lang="en-US" dirty="0" err="1" smtClean="0"/>
                        <a:t>Lina</a:t>
                      </a:r>
                      <a:r>
                        <a:rPr lang="en-US" dirty="0" smtClean="0"/>
                        <a:t> </a:t>
                      </a:r>
                      <a:r>
                        <a:rPr lang="en-US" dirty="0" err="1" smtClean="0"/>
                        <a:t>nunca</a:t>
                      </a:r>
                      <a:r>
                        <a:rPr lang="en-US" dirty="0" smtClean="0"/>
                        <a:t>_______________________________ </a:t>
                      </a:r>
                      <a:endParaRPr lang="en-US" dirty="0"/>
                    </a:p>
                  </a:txBody>
                  <a:tcPr/>
                </a:tc>
              </a:tr>
              <a:tr h="819482">
                <a:tc>
                  <a:txBody>
                    <a:bodyPr/>
                    <a:lstStyle/>
                    <a:p>
                      <a:r>
                        <a:rPr lang="en-US" b="1" dirty="0" err="1" smtClean="0"/>
                        <a:t>Pretérito</a:t>
                      </a:r>
                      <a:r>
                        <a:rPr lang="en-US" b="1" dirty="0" smtClean="0"/>
                        <a:t> Perfecto (present perfect)</a:t>
                      </a:r>
                    </a:p>
                    <a:p>
                      <a:r>
                        <a:rPr lang="en-US" dirty="0" smtClean="0"/>
                        <a:t>“</a:t>
                      </a:r>
                      <a:r>
                        <a:rPr lang="en-US" dirty="0" err="1" smtClean="0"/>
                        <a:t>Jaimito</a:t>
                      </a:r>
                      <a:r>
                        <a:rPr lang="en-US" baseline="0" dirty="0" smtClean="0"/>
                        <a:t> no </a:t>
                      </a:r>
                      <a:r>
                        <a:rPr lang="en-US" i="1" baseline="0" dirty="0" smtClean="0"/>
                        <a:t>ha </a:t>
                      </a:r>
                      <a:r>
                        <a:rPr lang="en-US" i="1" baseline="0" dirty="0" err="1" smtClean="0"/>
                        <a:t>terminado</a:t>
                      </a:r>
                      <a:r>
                        <a:rPr lang="en-US" baseline="0" dirty="0" smtClean="0"/>
                        <a:t> </a:t>
                      </a:r>
                      <a:r>
                        <a:rPr lang="en-US" baseline="0" dirty="0" err="1" smtClean="0"/>
                        <a:t>sus</a:t>
                      </a:r>
                      <a:r>
                        <a:rPr lang="en-US" baseline="0" dirty="0" smtClean="0"/>
                        <a:t> </a:t>
                      </a:r>
                      <a:r>
                        <a:rPr lang="en-US" baseline="0" dirty="0" err="1" smtClean="0"/>
                        <a:t>estudios</a:t>
                      </a:r>
                      <a:r>
                        <a:rPr lang="en-US" baseline="0" dirty="0" smtClean="0"/>
                        <a:t> en la </a:t>
                      </a:r>
                      <a:r>
                        <a:rPr lang="en-US" baseline="0" dirty="0" err="1" smtClean="0"/>
                        <a:t>universidad</a:t>
                      </a:r>
                      <a:endParaRPr lang="en-US" dirty="0"/>
                    </a:p>
                  </a:txBody>
                  <a:tcPr/>
                </a:tc>
                <a:tc>
                  <a:txBody>
                    <a:bodyPr/>
                    <a:lstStyle/>
                    <a:p>
                      <a:r>
                        <a:rPr lang="en-US" b="1" dirty="0" err="1" smtClean="0"/>
                        <a:t>Pluscuamperfecto</a:t>
                      </a:r>
                      <a:endParaRPr lang="en-US" b="1" dirty="0" smtClean="0"/>
                    </a:p>
                    <a:p>
                      <a:r>
                        <a:rPr lang="en-US" dirty="0" smtClean="0"/>
                        <a:t>Me </a:t>
                      </a:r>
                      <a:r>
                        <a:rPr lang="en-US" dirty="0" err="1" smtClean="0"/>
                        <a:t>dijo</a:t>
                      </a:r>
                      <a:r>
                        <a:rPr lang="en-US" dirty="0" smtClean="0"/>
                        <a:t> </a:t>
                      </a:r>
                      <a:r>
                        <a:rPr lang="en-US" dirty="0" err="1" smtClean="0"/>
                        <a:t>que</a:t>
                      </a:r>
                      <a:r>
                        <a:rPr lang="en-US" dirty="0" smtClean="0"/>
                        <a:t> </a:t>
                      </a:r>
                      <a:r>
                        <a:rPr lang="en-US" dirty="0" err="1" smtClean="0"/>
                        <a:t>Jaimito</a:t>
                      </a:r>
                      <a:r>
                        <a:rPr lang="en-US" dirty="0" smtClean="0"/>
                        <a:t> no ____________________________________</a:t>
                      </a:r>
                      <a:endParaRPr lang="en-US" dirty="0"/>
                    </a:p>
                  </a:txBody>
                  <a:tcPr/>
                </a:tc>
              </a:tr>
              <a:tr h="700869">
                <a:tc>
                  <a:txBody>
                    <a:bodyPr/>
                    <a:lstStyle/>
                    <a:p>
                      <a:r>
                        <a:rPr lang="en-US" b="1" dirty="0" err="1" smtClean="0"/>
                        <a:t>Pretérito</a:t>
                      </a:r>
                      <a:endParaRPr lang="en-US" b="1" dirty="0" smtClean="0"/>
                    </a:p>
                    <a:p>
                      <a:r>
                        <a:rPr lang="en-US" dirty="0" smtClean="0"/>
                        <a:t>“Lola </a:t>
                      </a:r>
                      <a:r>
                        <a:rPr lang="en-US" i="1" dirty="0" smtClean="0"/>
                        <a:t>se </a:t>
                      </a:r>
                      <a:r>
                        <a:rPr lang="en-US" i="1" dirty="0" err="1" smtClean="0"/>
                        <a:t>fue</a:t>
                      </a:r>
                      <a:r>
                        <a:rPr lang="en-US" dirty="0" smtClean="0"/>
                        <a:t> de la casa”</a:t>
                      </a:r>
                      <a:endParaRPr lang="en-US" dirty="0"/>
                    </a:p>
                  </a:txBody>
                  <a:tcPr/>
                </a:tc>
                <a:tc>
                  <a:txBody>
                    <a:bodyPr/>
                    <a:lstStyle/>
                    <a:p>
                      <a:r>
                        <a:rPr lang="en-US" b="1" dirty="0" err="1" smtClean="0"/>
                        <a:t>Pluscuamperfecto</a:t>
                      </a:r>
                      <a:endParaRPr lang="en-US" b="1" dirty="0" smtClean="0"/>
                    </a:p>
                    <a:p>
                      <a:r>
                        <a:rPr lang="en-US" dirty="0" smtClean="0"/>
                        <a:t>Me </a:t>
                      </a:r>
                      <a:r>
                        <a:rPr lang="en-US" dirty="0" err="1" smtClean="0"/>
                        <a:t>dijo</a:t>
                      </a:r>
                      <a:r>
                        <a:rPr lang="en-US" dirty="0" smtClean="0"/>
                        <a:t> </a:t>
                      </a:r>
                      <a:r>
                        <a:rPr lang="en-US" dirty="0" err="1" smtClean="0"/>
                        <a:t>que</a:t>
                      </a:r>
                      <a:r>
                        <a:rPr lang="en-US" dirty="0" smtClean="0"/>
                        <a:t> Lola ______________________</a:t>
                      </a:r>
                      <a:endParaRPr lang="en-US" dirty="0"/>
                    </a:p>
                  </a:txBody>
                  <a:tcPr/>
                </a:tc>
              </a:tr>
              <a:tr h="819482">
                <a:tc>
                  <a:txBody>
                    <a:bodyPr/>
                    <a:lstStyle/>
                    <a:p>
                      <a:r>
                        <a:rPr lang="en-US" b="1" dirty="0" err="1" smtClean="0"/>
                        <a:t>Pluscuamperfecto</a:t>
                      </a:r>
                      <a:endParaRPr lang="en-US" b="1" dirty="0" smtClean="0"/>
                    </a:p>
                    <a:p>
                      <a:r>
                        <a:rPr lang="en-US" dirty="0" smtClean="0"/>
                        <a:t>“Patricia no </a:t>
                      </a:r>
                      <a:r>
                        <a:rPr lang="en-US" i="1" dirty="0" err="1" smtClean="0"/>
                        <a:t>había</a:t>
                      </a:r>
                      <a:r>
                        <a:rPr lang="en-US" i="1" dirty="0" smtClean="0"/>
                        <a:t> </a:t>
                      </a:r>
                      <a:r>
                        <a:rPr lang="en-US" i="1" dirty="0" err="1" smtClean="0"/>
                        <a:t>visitado</a:t>
                      </a:r>
                      <a:r>
                        <a:rPr lang="en-US" dirty="0" smtClean="0"/>
                        <a:t> la </a:t>
                      </a:r>
                      <a:r>
                        <a:rPr lang="en-US" dirty="0" err="1" smtClean="0"/>
                        <a:t>nueva</a:t>
                      </a:r>
                      <a:r>
                        <a:rPr lang="en-US" dirty="0" smtClean="0"/>
                        <a:t> casa de </a:t>
                      </a:r>
                      <a:r>
                        <a:rPr lang="en-US" dirty="0" err="1" smtClean="0"/>
                        <a:t>sus</a:t>
                      </a:r>
                      <a:r>
                        <a:rPr lang="en-US" dirty="0" smtClean="0"/>
                        <a:t> padres” </a:t>
                      </a:r>
                      <a:endParaRPr lang="en-US" dirty="0"/>
                    </a:p>
                  </a:txBody>
                  <a:tcPr/>
                </a:tc>
                <a:tc>
                  <a:txBody>
                    <a:bodyPr/>
                    <a:lstStyle/>
                    <a:p>
                      <a:r>
                        <a:rPr lang="en-US" b="1" dirty="0" err="1" smtClean="0"/>
                        <a:t>Pluscuamperfecto</a:t>
                      </a:r>
                      <a:endParaRPr lang="en-US" b="1" dirty="0" smtClean="0"/>
                    </a:p>
                    <a:p>
                      <a:r>
                        <a:rPr lang="en-US" dirty="0" smtClean="0"/>
                        <a:t>Me </a:t>
                      </a:r>
                      <a:r>
                        <a:rPr lang="en-US" dirty="0" err="1" smtClean="0"/>
                        <a:t>contó</a:t>
                      </a:r>
                      <a:r>
                        <a:rPr lang="en-US" baseline="0" dirty="0" smtClean="0"/>
                        <a:t> </a:t>
                      </a:r>
                      <a:r>
                        <a:rPr lang="en-US" baseline="0" dirty="0" err="1" smtClean="0"/>
                        <a:t>que</a:t>
                      </a:r>
                      <a:r>
                        <a:rPr lang="en-US" baseline="0" dirty="0" smtClean="0"/>
                        <a:t> Patricia no ____________________________________</a:t>
                      </a:r>
                      <a:endParaRPr lang="en-US" dirty="0"/>
                    </a:p>
                  </a:txBody>
                  <a:tcPr/>
                </a:tc>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3" cstate="print"/>
          <a:srcRect l="28111" t="29167" r="16252" b="20833"/>
          <a:stretch>
            <a:fillRect/>
          </a:stretch>
        </p:blipFill>
        <p:spPr bwMode="auto">
          <a:xfrm>
            <a:off x="762000" y="0"/>
            <a:ext cx="8077200" cy="3069566"/>
          </a:xfrm>
          <a:prstGeom prst="rect">
            <a:avLst/>
          </a:prstGeom>
          <a:noFill/>
          <a:ln w="9525">
            <a:noFill/>
            <a:miter lim="800000"/>
            <a:headEnd/>
            <a:tailEnd/>
          </a:ln>
        </p:spPr>
      </p:pic>
      <p:sp>
        <p:nvSpPr>
          <p:cNvPr id="6" name="Rectangle 5"/>
          <p:cNvSpPr/>
          <p:nvPr/>
        </p:nvSpPr>
        <p:spPr>
          <a:xfrm>
            <a:off x="0" y="0"/>
            <a:ext cx="6096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838200" y="2573700"/>
            <a:ext cx="8305800" cy="4131900"/>
          </a:xfrm>
          <a:prstGeom prst="rect">
            <a:avLst/>
          </a:prstGeom>
          <a:noFill/>
        </p:spPr>
        <p:txBody>
          <a:bodyPr wrap="square" rtlCol="0">
            <a:spAutoFit/>
          </a:bodyPr>
          <a:lstStyle/>
          <a:p>
            <a:r>
              <a:rPr lang="en-US" sz="1750" b="1" dirty="0" err="1" smtClean="0"/>
              <a:t>Actividad</a:t>
            </a:r>
            <a:r>
              <a:rPr lang="en-US" sz="1750" b="1" dirty="0" smtClean="0"/>
              <a:t> 10</a:t>
            </a:r>
          </a:p>
          <a:p>
            <a:r>
              <a:rPr lang="en-US" sz="1750" dirty="0" err="1" smtClean="0"/>
              <a:t>Escribe</a:t>
            </a:r>
            <a:r>
              <a:rPr lang="en-US" sz="1750" dirty="0" smtClean="0"/>
              <a:t> </a:t>
            </a:r>
            <a:r>
              <a:rPr lang="en-US" sz="1750" dirty="0" err="1" smtClean="0"/>
              <a:t>una</a:t>
            </a:r>
            <a:r>
              <a:rPr lang="en-US" sz="1750" dirty="0" smtClean="0"/>
              <a:t>  </a:t>
            </a:r>
            <a:r>
              <a:rPr lang="en-US" sz="1750" dirty="0" err="1" smtClean="0"/>
              <a:t>reacción</a:t>
            </a:r>
            <a:r>
              <a:rPr lang="en-US" sz="1750" dirty="0" smtClean="0"/>
              <a:t> </a:t>
            </a:r>
            <a:r>
              <a:rPr lang="en-US" sz="1750" dirty="0" err="1" smtClean="0"/>
              <a:t>apropiada</a:t>
            </a:r>
            <a:r>
              <a:rPr lang="en-US" sz="1750" dirty="0" smtClean="0"/>
              <a:t> </a:t>
            </a:r>
            <a:r>
              <a:rPr lang="en-US" sz="1750" dirty="0" err="1" smtClean="0"/>
              <a:t>para</a:t>
            </a:r>
            <a:r>
              <a:rPr lang="en-US" sz="1750" dirty="0" smtClean="0"/>
              <a:t> </a:t>
            </a:r>
            <a:r>
              <a:rPr lang="en-US" sz="1750" dirty="0" err="1" smtClean="0"/>
              <a:t>cada</a:t>
            </a:r>
            <a:r>
              <a:rPr lang="en-US" sz="1750" dirty="0" smtClean="0"/>
              <a:t> </a:t>
            </a:r>
            <a:r>
              <a:rPr lang="en-US" sz="1750" dirty="0" err="1" smtClean="0"/>
              <a:t>situación</a:t>
            </a:r>
            <a:r>
              <a:rPr lang="en-US" sz="1750" dirty="0" smtClean="0"/>
              <a:t> </a:t>
            </a:r>
            <a:r>
              <a:rPr lang="en-US" sz="1750" dirty="0" err="1" smtClean="0"/>
              <a:t>según</a:t>
            </a:r>
            <a:r>
              <a:rPr lang="en-US" sz="1750" dirty="0" smtClean="0"/>
              <a:t> el </a:t>
            </a:r>
            <a:r>
              <a:rPr lang="en-US" sz="1750" dirty="0" err="1" smtClean="0"/>
              <a:t>contexto</a:t>
            </a:r>
            <a:r>
              <a:rPr lang="en-US" sz="1750" dirty="0" smtClean="0"/>
              <a:t>.</a:t>
            </a:r>
          </a:p>
          <a:p>
            <a:endParaRPr lang="en-US" sz="1750" dirty="0" smtClean="0"/>
          </a:p>
          <a:p>
            <a:pPr marL="342900" indent="-342900">
              <a:buAutoNum type="arabicPeriod"/>
            </a:pPr>
            <a:r>
              <a:rPr lang="en-US" sz="1750" dirty="0" smtClean="0"/>
              <a:t>-No me lo vas a </a:t>
            </a:r>
            <a:r>
              <a:rPr lang="en-US" sz="1750" dirty="0" err="1" smtClean="0"/>
              <a:t>creer</a:t>
            </a:r>
            <a:r>
              <a:rPr lang="en-US" sz="1750" dirty="0" smtClean="0"/>
              <a:t>, me </a:t>
            </a:r>
            <a:r>
              <a:rPr lang="en-US" sz="1750" dirty="0" err="1" smtClean="0"/>
              <a:t>despidieron</a:t>
            </a:r>
            <a:r>
              <a:rPr lang="en-US" sz="1750" dirty="0" smtClean="0"/>
              <a:t> del </a:t>
            </a:r>
            <a:r>
              <a:rPr lang="en-US" sz="1750" dirty="0" err="1" smtClean="0"/>
              <a:t>trabajo</a:t>
            </a:r>
            <a:r>
              <a:rPr lang="en-US" sz="1750" dirty="0" smtClean="0"/>
              <a:t> </a:t>
            </a:r>
            <a:r>
              <a:rPr lang="en-US" sz="1750" dirty="0" err="1" smtClean="0"/>
              <a:t>por</a:t>
            </a:r>
            <a:r>
              <a:rPr lang="en-US" sz="1750" dirty="0" smtClean="0"/>
              <a:t> </a:t>
            </a:r>
            <a:r>
              <a:rPr lang="en-US" sz="1750" dirty="0" err="1" smtClean="0"/>
              <a:t>decir</a:t>
            </a:r>
            <a:r>
              <a:rPr lang="en-US" sz="1750" dirty="0" smtClean="0"/>
              <a:t> la </a:t>
            </a:r>
            <a:r>
              <a:rPr lang="en-US" sz="1750" dirty="0" err="1" smtClean="0"/>
              <a:t>verdad</a:t>
            </a:r>
            <a:r>
              <a:rPr lang="en-US" sz="1750" dirty="0" smtClean="0"/>
              <a:t>. </a:t>
            </a:r>
          </a:p>
          <a:p>
            <a:pPr marL="342900" indent="-342900"/>
            <a:r>
              <a:rPr lang="en-US" sz="1750" dirty="0" smtClean="0"/>
              <a:t>       - ______________________________, </a:t>
            </a:r>
            <a:r>
              <a:rPr lang="en-US" sz="1750" dirty="0" smtClean="0">
                <a:latin typeface="Calibri"/>
              </a:rPr>
              <a:t>¿</a:t>
            </a:r>
            <a:r>
              <a:rPr lang="en-US" sz="1750" dirty="0" err="1" smtClean="0"/>
              <a:t>te</a:t>
            </a:r>
            <a:r>
              <a:rPr lang="en-US" sz="1750" dirty="0" smtClean="0"/>
              <a:t> </a:t>
            </a:r>
            <a:r>
              <a:rPr lang="en-US" sz="1750" dirty="0" err="1" smtClean="0"/>
              <a:t>despidieron</a:t>
            </a:r>
            <a:r>
              <a:rPr lang="en-US" sz="1750" dirty="0" smtClean="0"/>
              <a:t> </a:t>
            </a:r>
            <a:r>
              <a:rPr lang="en-US" sz="1750" dirty="0" err="1" smtClean="0"/>
              <a:t>por</a:t>
            </a:r>
            <a:r>
              <a:rPr lang="en-US" sz="1750" dirty="0" smtClean="0"/>
              <a:t> </a:t>
            </a:r>
            <a:r>
              <a:rPr lang="en-US" sz="1750" dirty="0" err="1" smtClean="0"/>
              <a:t>decir</a:t>
            </a:r>
            <a:r>
              <a:rPr lang="en-US" sz="1750" dirty="0" smtClean="0"/>
              <a:t> la </a:t>
            </a:r>
            <a:r>
              <a:rPr lang="en-US" sz="1750" dirty="0" err="1" smtClean="0"/>
              <a:t>verdad</a:t>
            </a:r>
            <a:r>
              <a:rPr lang="en-US" sz="1750" dirty="0" smtClean="0"/>
              <a:t>? </a:t>
            </a:r>
          </a:p>
          <a:p>
            <a:pPr marL="342900" indent="-342900"/>
            <a:endParaRPr lang="en-US" sz="1750" dirty="0" smtClean="0"/>
          </a:p>
          <a:p>
            <a:pPr marL="342900" indent="-342900">
              <a:buAutoNum type="arabicPeriod" startAt="2"/>
            </a:pPr>
            <a:r>
              <a:rPr lang="en-US" sz="1750" dirty="0" smtClean="0"/>
              <a:t>- Juan le </a:t>
            </a:r>
            <a:r>
              <a:rPr lang="en-US" sz="1750" dirty="0" err="1" smtClean="0"/>
              <a:t>contó</a:t>
            </a:r>
            <a:r>
              <a:rPr lang="en-US" sz="1750" dirty="0" smtClean="0"/>
              <a:t> a </a:t>
            </a:r>
            <a:r>
              <a:rPr lang="en-US" sz="1750" dirty="0" err="1" smtClean="0"/>
              <a:t>María</a:t>
            </a:r>
            <a:r>
              <a:rPr lang="en-US" sz="1750" dirty="0" smtClean="0"/>
              <a:t> un </a:t>
            </a:r>
            <a:r>
              <a:rPr lang="en-US" sz="1750" dirty="0" err="1" smtClean="0"/>
              <a:t>secreto</a:t>
            </a:r>
            <a:r>
              <a:rPr lang="en-US" sz="1750" dirty="0" smtClean="0"/>
              <a:t> </a:t>
            </a:r>
            <a:r>
              <a:rPr lang="en-US" sz="1750" dirty="0" err="1" smtClean="0"/>
              <a:t>que</a:t>
            </a:r>
            <a:r>
              <a:rPr lang="en-US" sz="1750" dirty="0" smtClean="0"/>
              <a:t> </a:t>
            </a:r>
            <a:r>
              <a:rPr lang="en-US" sz="1750" dirty="0" err="1" smtClean="0"/>
              <a:t>nunca</a:t>
            </a:r>
            <a:r>
              <a:rPr lang="en-US" sz="1750" dirty="0" smtClean="0"/>
              <a:t> </a:t>
            </a:r>
            <a:r>
              <a:rPr lang="en-US" sz="1750" dirty="0" err="1" smtClean="0"/>
              <a:t>debió</a:t>
            </a:r>
            <a:r>
              <a:rPr lang="en-US" sz="1750" dirty="0" smtClean="0"/>
              <a:t> </a:t>
            </a:r>
            <a:r>
              <a:rPr lang="en-US" sz="1750" dirty="0" err="1" smtClean="0"/>
              <a:t>haberle</a:t>
            </a:r>
            <a:r>
              <a:rPr lang="en-US" sz="1750" dirty="0" smtClean="0"/>
              <a:t> </a:t>
            </a:r>
            <a:r>
              <a:rPr lang="en-US" sz="1750" dirty="0" err="1" smtClean="0"/>
              <a:t>dicho</a:t>
            </a:r>
            <a:r>
              <a:rPr lang="en-US" sz="1750" dirty="0" smtClean="0"/>
              <a:t>.</a:t>
            </a:r>
          </a:p>
          <a:p>
            <a:pPr marL="342900" indent="-342900"/>
            <a:r>
              <a:rPr lang="en-US" sz="1750" dirty="0" smtClean="0"/>
              <a:t>      - _________________________________________________. A </a:t>
            </a:r>
            <a:r>
              <a:rPr lang="en-US" sz="1750" dirty="0" err="1" smtClean="0"/>
              <a:t>ver</a:t>
            </a:r>
            <a:r>
              <a:rPr lang="en-US" sz="1750" dirty="0" smtClean="0"/>
              <a:t> </a:t>
            </a:r>
            <a:r>
              <a:rPr lang="en-US" sz="1750" dirty="0" err="1" smtClean="0"/>
              <a:t>como</a:t>
            </a:r>
            <a:r>
              <a:rPr lang="en-US" sz="1750" dirty="0" smtClean="0"/>
              <a:t> sale de </a:t>
            </a:r>
            <a:r>
              <a:rPr lang="en-US" sz="1750" dirty="0" err="1" smtClean="0"/>
              <a:t>ese</a:t>
            </a:r>
            <a:r>
              <a:rPr lang="en-US" sz="1750" dirty="0" smtClean="0"/>
              <a:t> </a:t>
            </a:r>
            <a:r>
              <a:rPr lang="en-US" sz="1750" dirty="0" err="1" smtClean="0"/>
              <a:t>problema</a:t>
            </a:r>
            <a:r>
              <a:rPr lang="en-US" sz="1750" dirty="0" smtClean="0"/>
              <a:t>.</a:t>
            </a:r>
          </a:p>
          <a:p>
            <a:pPr marL="342900" indent="-342900"/>
            <a:endParaRPr lang="en-US" sz="1750" dirty="0" smtClean="0"/>
          </a:p>
          <a:p>
            <a:pPr marL="342900" indent="-342900">
              <a:buAutoNum type="arabicPeriod" startAt="3"/>
            </a:pPr>
            <a:r>
              <a:rPr lang="en-US" sz="1750" dirty="0" smtClean="0"/>
              <a:t>- Ayer vi en el </a:t>
            </a:r>
            <a:r>
              <a:rPr lang="en-US" sz="1750" dirty="0" err="1" smtClean="0"/>
              <a:t>centro</a:t>
            </a:r>
            <a:r>
              <a:rPr lang="en-US" sz="1750" dirty="0" smtClean="0"/>
              <a:t> </a:t>
            </a:r>
            <a:r>
              <a:rPr lang="en-US" sz="1750" dirty="0" err="1" smtClean="0"/>
              <a:t>comercial</a:t>
            </a:r>
            <a:r>
              <a:rPr lang="en-US" sz="1750" dirty="0" smtClean="0"/>
              <a:t> a </a:t>
            </a:r>
            <a:r>
              <a:rPr lang="en-US" sz="1750" dirty="0" err="1" smtClean="0"/>
              <a:t>nuestra</a:t>
            </a:r>
            <a:r>
              <a:rPr lang="en-US" sz="1750" dirty="0" smtClean="0"/>
              <a:t> </a:t>
            </a:r>
            <a:r>
              <a:rPr lang="en-US" sz="1750" dirty="0" err="1" smtClean="0"/>
              <a:t>profesora</a:t>
            </a:r>
            <a:r>
              <a:rPr lang="en-US" sz="1750" dirty="0" smtClean="0"/>
              <a:t> de </a:t>
            </a:r>
            <a:r>
              <a:rPr lang="en-US" sz="1750" dirty="0" err="1" smtClean="0"/>
              <a:t>primero</a:t>
            </a:r>
            <a:r>
              <a:rPr lang="en-US" sz="1750" dirty="0" smtClean="0"/>
              <a:t>  </a:t>
            </a:r>
            <a:r>
              <a:rPr lang="en-US" sz="1750" dirty="0" err="1" smtClean="0"/>
              <a:t>primaria</a:t>
            </a:r>
            <a:r>
              <a:rPr lang="en-US" sz="1750" dirty="0" smtClean="0"/>
              <a:t>. </a:t>
            </a:r>
          </a:p>
          <a:p>
            <a:pPr marL="342900" indent="-342900"/>
            <a:r>
              <a:rPr lang="en-US" sz="1750" dirty="0" smtClean="0"/>
              <a:t>       - ___________________________________. </a:t>
            </a:r>
            <a:r>
              <a:rPr lang="en-US" sz="1750" dirty="0" err="1" smtClean="0"/>
              <a:t>Anoche</a:t>
            </a:r>
            <a:r>
              <a:rPr lang="en-US" sz="1750" dirty="0" smtClean="0"/>
              <a:t> </a:t>
            </a:r>
            <a:r>
              <a:rPr lang="en-US" sz="1750" dirty="0" err="1" smtClean="0"/>
              <a:t>yo</a:t>
            </a:r>
            <a:r>
              <a:rPr lang="en-US" sz="1750" dirty="0" smtClean="0"/>
              <a:t> </a:t>
            </a:r>
            <a:r>
              <a:rPr lang="en-US" sz="1750" dirty="0" err="1" smtClean="0"/>
              <a:t>soñé</a:t>
            </a:r>
            <a:r>
              <a:rPr lang="en-US" sz="1750" dirty="0" smtClean="0"/>
              <a:t> con </a:t>
            </a:r>
            <a:r>
              <a:rPr lang="en-US" sz="1750" dirty="0" err="1" smtClean="0"/>
              <a:t>ella</a:t>
            </a:r>
            <a:r>
              <a:rPr lang="en-US" sz="1750" dirty="0" smtClean="0"/>
              <a:t>. </a:t>
            </a:r>
          </a:p>
          <a:p>
            <a:pPr marL="342900" indent="-342900"/>
            <a:endParaRPr lang="en-US" sz="1750" dirty="0" smtClean="0"/>
          </a:p>
          <a:p>
            <a:pPr marL="342900" indent="-342900">
              <a:buAutoNum type="arabicPeriod" startAt="4"/>
            </a:pPr>
            <a:r>
              <a:rPr lang="en-US" sz="1750" dirty="0" smtClean="0"/>
              <a:t>- Ayer </a:t>
            </a:r>
            <a:r>
              <a:rPr lang="en-US" sz="1750" dirty="0" err="1" smtClean="0"/>
              <a:t>tuve</a:t>
            </a:r>
            <a:r>
              <a:rPr lang="en-US" sz="1750" dirty="0" smtClean="0"/>
              <a:t> </a:t>
            </a:r>
            <a:r>
              <a:rPr lang="en-US" sz="1750" dirty="0" err="1" smtClean="0"/>
              <a:t>que</a:t>
            </a:r>
            <a:r>
              <a:rPr lang="en-US" sz="1750" dirty="0" smtClean="0"/>
              <a:t> </a:t>
            </a:r>
            <a:r>
              <a:rPr lang="en-US" sz="1750" dirty="0" err="1" smtClean="0"/>
              <a:t>despedir</a:t>
            </a:r>
            <a:r>
              <a:rPr lang="en-US" sz="1750" dirty="0" smtClean="0"/>
              <a:t> a Luis </a:t>
            </a:r>
            <a:r>
              <a:rPr lang="en-US" sz="1750" dirty="0" err="1" smtClean="0"/>
              <a:t>García</a:t>
            </a:r>
            <a:r>
              <a:rPr lang="en-US" sz="1750" dirty="0" smtClean="0"/>
              <a:t> del </a:t>
            </a:r>
            <a:r>
              <a:rPr lang="en-US" sz="1750" dirty="0" err="1" smtClean="0"/>
              <a:t>trabajo</a:t>
            </a:r>
            <a:r>
              <a:rPr lang="en-US" sz="1750" dirty="0" smtClean="0"/>
              <a:t>. Se </a:t>
            </a:r>
            <a:r>
              <a:rPr lang="en-US" sz="1750" dirty="0" err="1" smtClean="0"/>
              <a:t>puso</a:t>
            </a:r>
            <a:r>
              <a:rPr lang="en-US" sz="1750" dirty="0" smtClean="0"/>
              <a:t> </a:t>
            </a:r>
            <a:r>
              <a:rPr lang="en-US" sz="1750" dirty="0" err="1" smtClean="0"/>
              <a:t>muy</a:t>
            </a:r>
            <a:r>
              <a:rPr lang="en-US" sz="1750" dirty="0" smtClean="0"/>
              <a:t> </a:t>
            </a:r>
            <a:r>
              <a:rPr lang="en-US" sz="1750" dirty="0" err="1" smtClean="0"/>
              <a:t>enojado</a:t>
            </a:r>
            <a:r>
              <a:rPr lang="en-US" sz="1750" dirty="0" smtClean="0"/>
              <a:t>.</a:t>
            </a:r>
          </a:p>
          <a:p>
            <a:pPr marL="342900" indent="-342900"/>
            <a:r>
              <a:rPr lang="en-US" sz="1750" dirty="0" smtClean="0"/>
              <a:t>       - __________________________. El </a:t>
            </a:r>
            <a:r>
              <a:rPr lang="en-US" sz="1750" dirty="0" err="1" smtClean="0"/>
              <a:t>siempre</a:t>
            </a:r>
            <a:r>
              <a:rPr lang="en-US" sz="1750" dirty="0" smtClean="0"/>
              <a:t> </a:t>
            </a:r>
            <a:r>
              <a:rPr lang="en-US" sz="1750" dirty="0" err="1" smtClean="0"/>
              <a:t>reacciona</a:t>
            </a:r>
            <a:r>
              <a:rPr lang="en-US" sz="1750" dirty="0" smtClean="0"/>
              <a:t> de </a:t>
            </a:r>
            <a:r>
              <a:rPr lang="en-US" sz="1750" dirty="0" err="1" smtClean="0"/>
              <a:t>una</a:t>
            </a:r>
            <a:r>
              <a:rPr lang="en-US" sz="1750" dirty="0" smtClean="0"/>
              <a:t> </a:t>
            </a:r>
            <a:r>
              <a:rPr lang="en-US" sz="1750" dirty="0" err="1" smtClean="0"/>
              <a:t>manera</a:t>
            </a:r>
            <a:r>
              <a:rPr lang="en-US" sz="1750" dirty="0" smtClean="0"/>
              <a:t> </a:t>
            </a:r>
            <a:r>
              <a:rPr lang="en-US" sz="1750" dirty="0" err="1" smtClean="0"/>
              <a:t>agresiva</a:t>
            </a:r>
            <a:r>
              <a:rPr lang="en-US" sz="1750" dirty="0" smtClean="0"/>
              <a:t>. </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334000" y="0"/>
            <a:ext cx="3810000" cy="6858000"/>
          </a:xfrm>
        </p:spPr>
        <p:txBody>
          <a:bodyPr>
            <a:normAutofit fontScale="85000" lnSpcReduction="20000"/>
          </a:bodyPr>
          <a:lstStyle/>
          <a:p>
            <a:pPr>
              <a:buNone/>
            </a:pPr>
            <a:r>
              <a:rPr lang="en-US" sz="2000" b="1" dirty="0" err="1" smtClean="0"/>
              <a:t>Actividad</a:t>
            </a:r>
            <a:r>
              <a:rPr lang="en-US" sz="2000" b="1" dirty="0" smtClean="0"/>
              <a:t> 11</a:t>
            </a:r>
          </a:p>
          <a:p>
            <a:pPr marL="0" indent="0">
              <a:buNone/>
            </a:pPr>
            <a:r>
              <a:rPr lang="en-US" sz="2000" dirty="0" smtClean="0"/>
              <a:t>Re-</a:t>
            </a:r>
            <a:r>
              <a:rPr lang="en-US" sz="2000" dirty="0" err="1" smtClean="0"/>
              <a:t>escribe</a:t>
            </a:r>
            <a:r>
              <a:rPr lang="en-US" sz="2000" dirty="0" smtClean="0"/>
              <a:t> </a:t>
            </a:r>
            <a:r>
              <a:rPr lang="en-US" sz="2000" dirty="0" err="1" smtClean="0"/>
              <a:t>las</a:t>
            </a:r>
            <a:r>
              <a:rPr lang="en-US" sz="2000" dirty="0" smtClean="0"/>
              <a:t> </a:t>
            </a:r>
            <a:r>
              <a:rPr lang="en-US" sz="2000" dirty="0" err="1" smtClean="0"/>
              <a:t>siguientes</a:t>
            </a:r>
            <a:r>
              <a:rPr lang="en-US" sz="2000" dirty="0" smtClean="0"/>
              <a:t> </a:t>
            </a:r>
            <a:r>
              <a:rPr lang="en-US" sz="2000" dirty="0" err="1" smtClean="0"/>
              <a:t>conversaciones</a:t>
            </a:r>
            <a:r>
              <a:rPr lang="en-US" sz="2000" dirty="0" smtClean="0"/>
              <a:t> </a:t>
            </a:r>
            <a:r>
              <a:rPr lang="en-US" sz="2000" dirty="0" err="1" smtClean="0"/>
              <a:t>utilizando</a:t>
            </a:r>
            <a:r>
              <a:rPr lang="en-US" sz="2000" dirty="0" smtClean="0"/>
              <a:t> </a:t>
            </a:r>
            <a:r>
              <a:rPr lang="en-US" sz="2000" i="1" dirty="0" smtClean="0"/>
              <a:t>o….o, </a:t>
            </a:r>
            <a:r>
              <a:rPr lang="en-US" sz="2000" i="1" dirty="0" err="1" smtClean="0"/>
              <a:t>ni</a:t>
            </a:r>
            <a:r>
              <a:rPr lang="en-US" sz="2000" i="1" dirty="0" smtClean="0"/>
              <a:t>…..</a:t>
            </a:r>
            <a:r>
              <a:rPr lang="en-US" sz="2000" i="1" dirty="0" err="1" smtClean="0"/>
              <a:t>ni</a:t>
            </a:r>
            <a:r>
              <a:rPr lang="en-US" sz="2000" i="1" dirty="0" smtClean="0"/>
              <a:t> </a:t>
            </a:r>
            <a:r>
              <a:rPr lang="en-US" sz="2000" dirty="0" smtClean="0"/>
              <a:t>ó </a:t>
            </a:r>
            <a:r>
              <a:rPr lang="en-US" sz="2000" i="1" dirty="0" err="1" smtClean="0"/>
              <a:t>ni</a:t>
            </a:r>
            <a:r>
              <a:rPr lang="en-US" sz="2000" i="1" dirty="0" smtClean="0"/>
              <a:t> </a:t>
            </a:r>
            <a:r>
              <a:rPr lang="en-US" sz="2000" i="1" dirty="0" err="1" smtClean="0"/>
              <a:t>siquiera</a:t>
            </a:r>
            <a:r>
              <a:rPr lang="en-US" sz="2000" dirty="0" smtClean="0"/>
              <a:t>. </a:t>
            </a:r>
          </a:p>
          <a:p>
            <a:pPr marL="0" indent="0">
              <a:buNone/>
            </a:pPr>
            <a:endParaRPr lang="en-US" sz="2000" dirty="0" smtClean="0"/>
          </a:p>
          <a:p>
            <a:pPr marL="457200" indent="-457200">
              <a:buAutoNum type="arabicPeriod"/>
            </a:pPr>
            <a:r>
              <a:rPr lang="en-US" sz="2000" dirty="0" smtClean="0"/>
              <a:t>-Martha, </a:t>
            </a:r>
            <a:r>
              <a:rPr lang="en-US" sz="2000" dirty="0" smtClean="0">
                <a:latin typeface="Calibri"/>
              </a:rPr>
              <a:t>¿</a:t>
            </a:r>
            <a:r>
              <a:rPr lang="en-US" sz="2000" dirty="0" err="1" smtClean="0"/>
              <a:t>quieres</a:t>
            </a:r>
            <a:r>
              <a:rPr lang="en-US" sz="2000" dirty="0" smtClean="0"/>
              <a:t> </a:t>
            </a:r>
            <a:r>
              <a:rPr lang="en-US" sz="2000" dirty="0" err="1" smtClean="0"/>
              <a:t>ir</a:t>
            </a:r>
            <a:r>
              <a:rPr lang="en-US" sz="2000" dirty="0" smtClean="0"/>
              <a:t> de </a:t>
            </a:r>
            <a:r>
              <a:rPr lang="en-US" sz="2000" dirty="0" err="1" smtClean="0"/>
              <a:t>compras</a:t>
            </a:r>
            <a:r>
              <a:rPr lang="en-US" sz="2000" dirty="0" smtClean="0"/>
              <a:t>?</a:t>
            </a:r>
          </a:p>
          <a:p>
            <a:pPr marL="457200" indent="-457200">
              <a:buNone/>
            </a:pPr>
            <a:r>
              <a:rPr lang="en-US" sz="2000" dirty="0" smtClean="0"/>
              <a:t>       - No</a:t>
            </a:r>
          </a:p>
          <a:p>
            <a:pPr marL="457200" indent="-457200">
              <a:buNone/>
            </a:pPr>
            <a:r>
              <a:rPr lang="en-US" sz="2000" dirty="0" smtClean="0"/>
              <a:t>       - ¿</a:t>
            </a:r>
            <a:r>
              <a:rPr lang="en-US" sz="2000" dirty="0" err="1" smtClean="0"/>
              <a:t>Quieres</a:t>
            </a:r>
            <a:r>
              <a:rPr lang="en-US" sz="2000" dirty="0" smtClean="0"/>
              <a:t> </a:t>
            </a:r>
            <a:r>
              <a:rPr lang="en-US" sz="2000" dirty="0" err="1" smtClean="0"/>
              <a:t>ir</a:t>
            </a:r>
            <a:r>
              <a:rPr lang="en-US" sz="2000" dirty="0" smtClean="0"/>
              <a:t> a la casa de </a:t>
            </a:r>
            <a:r>
              <a:rPr lang="en-US" sz="2000" dirty="0" err="1" smtClean="0"/>
              <a:t>tus</a:t>
            </a:r>
            <a:r>
              <a:rPr lang="en-US" sz="2000" dirty="0" smtClean="0"/>
              <a:t> padres?</a:t>
            </a:r>
          </a:p>
          <a:p>
            <a:pPr marL="457200" indent="-457200">
              <a:buNone/>
            </a:pPr>
            <a:r>
              <a:rPr lang="en-US" sz="2000" dirty="0" smtClean="0"/>
              <a:t>       - No</a:t>
            </a:r>
          </a:p>
          <a:p>
            <a:pPr marL="0" indent="0">
              <a:buNone/>
            </a:pPr>
            <a:r>
              <a:rPr lang="en-US" sz="2000" dirty="0" smtClean="0"/>
              <a:t>__________________________________________________________________</a:t>
            </a:r>
          </a:p>
          <a:p>
            <a:pPr marL="0" indent="0">
              <a:buNone/>
            </a:pPr>
            <a:endParaRPr lang="en-US" sz="2000" dirty="0" smtClean="0"/>
          </a:p>
          <a:p>
            <a:pPr marL="457200" indent="-457200">
              <a:buAutoNum type="arabicPeriod" startAt="2"/>
            </a:pPr>
            <a:r>
              <a:rPr lang="en-US" sz="2000" dirty="0" smtClean="0"/>
              <a:t>- ¿Juan, </a:t>
            </a:r>
            <a:r>
              <a:rPr lang="en-US" sz="2000" dirty="0" err="1" smtClean="0"/>
              <a:t>prefieres</a:t>
            </a:r>
            <a:r>
              <a:rPr lang="en-US" sz="2000" dirty="0" smtClean="0"/>
              <a:t> </a:t>
            </a:r>
            <a:r>
              <a:rPr lang="en-US" sz="2000" dirty="0" err="1" smtClean="0"/>
              <a:t>trabajar</a:t>
            </a:r>
            <a:r>
              <a:rPr lang="en-US" sz="2000" dirty="0" smtClean="0"/>
              <a:t> en un </a:t>
            </a:r>
            <a:r>
              <a:rPr lang="en-US" sz="2000" dirty="0" err="1" smtClean="0"/>
              <a:t>banco</a:t>
            </a:r>
            <a:r>
              <a:rPr lang="en-US" sz="2000" dirty="0" smtClean="0"/>
              <a:t>?</a:t>
            </a:r>
          </a:p>
          <a:p>
            <a:pPr marL="457200" indent="-457200">
              <a:buNone/>
            </a:pPr>
            <a:r>
              <a:rPr lang="en-US" sz="2000" dirty="0" smtClean="0"/>
              <a:t>	- </a:t>
            </a:r>
            <a:r>
              <a:rPr lang="en-US" sz="2000" dirty="0" err="1" smtClean="0"/>
              <a:t>Sí</a:t>
            </a:r>
            <a:endParaRPr lang="en-US" sz="2000" dirty="0" smtClean="0"/>
          </a:p>
          <a:p>
            <a:pPr marL="457200" indent="-457200">
              <a:buNone/>
            </a:pPr>
            <a:r>
              <a:rPr lang="en-US" sz="2000" dirty="0" smtClean="0"/>
              <a:t>	- ¿Y en </a:t>
            </a:r>
            <a:r>
              <a:rPr lang="en-US" sz="2000" dirty="0" err="1" smtClean="0"/>
              <a:t>una</a:t>
            </a:r>
            <a:r>
              <a:rPr lang="en-US" sz="2000" dirty="0" smtClean="0"/>
              <a:t> </a:t>
            </a:r>
            <a:r>
              <a:rPr lang="en-US" sz="2000" dirty="0" err="1" smtClean="0"/>
              <a:t>compañía</a:t>
            </a:r>
            <a:r>
              <a:rPr lang="en-US" sz="2000" dirty="0" smtClean="0"/>
              <a:t> de </a:t>
            </a:r>
            <a:r>
              <a:rPr lang="en-US" sz="2000" dirty="0" err="1" smtClean="0"/>
              <a:t>seguros</a:t>
            </a:r>
            <a:r>
              <a:rPr lang="en-US" sz="2000" dirty="0" smtClean="0"/>
              <a:t>?</a:t>
            </a:r>
          </a:p>
          <a:p>
            <a:pPr marL="457200" indent="-457200">
              <a:buNone/>
            </a:pPr>
            <a:r>
              <a:rPr lang="en-US" sz="2000" dirty="0" smtClean="0"/>
              <a:t>	- </a:t>
            </a:r>
            <a:r>
              <a:rPr lang="en-US" sz="2000" dirty="0" err="1" smtClean="0"/>
              <a:t>También</a:t>
            </a:r>
            <a:r>
              <a:rPr lang="en-US" sz="2000" dirty="0" smtClean="0"/>
              <a:t>, </a:t>
            </a:r>
            <a:r>
              <a:rPr lang="en-US" sz="2000" dirty="0" err="1" smtClean="0"/>
              <a:t>cualquiera</a:t>
            </a:r>
            <a:r>
              <a:rPr lang="en-US" sz="2000" dirty="0" smtClean="0"/>
              <a:t> de los dos. </a:t>
            </a:r>
          </a:p>
          <a:p>
            <a:pPr marL="0" indent="0">
              <a:buNone/>
            </a:pPr>
            <a:r>
              <a:rPr lang="en-US" sz="2000" dirty="0" smtClean="0"/>
              <a:t>__________________________________________________________________</a:t>
            </a:r>
          </a:p>
          <a:p>
            <a:pPr marL="0" indent="0">
              <a:buNone/>
            </a:pPr>
            <a:endParaRPr lang="en-US" sz="2000" dirty="0" smtClean="0"/>
          </a:p>
          <a:p>
            <a:pPr marL="0" indent="0">
              <a:buNone/>
            </a:pPr>
            <a:endParaRPr lang="en-US" sz="2000" dirty="0" smtClean="0"/>
          </a:p>
          <a:p>
            <a:pPr marL="457200" indent="-457200">
              <a:buAutoNum type="arabicPeriod" startAt="3"/>
            </a:pPr>
            <a:r>
              <a:rPr lang="en-US" sz="2000" dirty="0" smtClean="0"/>
              <a:t>- </a:t>
            </a:r>
            <a:r>
              <a:rPr lang="en-US" sz="2000" dirty="0" smtClean="0">
                <a:latin typeface="Calibri"/>
              </a:rPr>
              <a:t>¿</a:t>
            </a:r>
            <a:r>
              <a:rPr lang="en-US" sz="2000" dirty="0" smtClean="0"/>
              <a:t>José  </a:t>
            </a:r>
            <a:r>
              <a:rPr lang="en-US" sz="2000" dirty="0" err="1" smtClean="0"/>
              <a:t>te</a:t>
            </a:r>
            <a:r>
              <a:rPr lang="en-US" sz="2000" dirty="0" smtClean="0"/>
              <a:t> </a:t>
            </a:r>
            <a:r>
              <a:rPr lang="en-US" sz="2000" dirty="0" err="1" smtClean="0"/>
              <a:t>dio</a:t>
            </a:r>
            <a:r>
              <a:rPr lang="en-US" sz="2000" dirty="0" smtClean="0"/>
              <a:t> </a:t>
            </a:r>
            <a:r>
              <a:rPr lang="en-US" sz="2000" dirty="0" err="1" smtClean="0"/>
              <a:t>las</a:t>
            </a:r>
            <a:r>
              <a:rPr lang="en-US" sz="2000" dirty="0" smtClean="0"/>
              <a:t> gracias </a:t>
            </a:r>
            <a:r>
              <a:rPr lang="en-US" sz="2000" dirty="0" err="1" smtClean="0"/>
              <a:t>por</a:t>
            </a:r>
            <a:r>
              <a:rPr lang="en-US" sz="2000" dirty="0" smtClean="0"/>
              <a:t> el favor  </a:t>
            </a:r>
            <a:r>
              <a:rPr lang="en-US" sz="2000" dirty="0" err="1" smtClean="0"/>
              <a:t>que</a:t>
            </a:r>
            <a:r>
              <a:rPr lang="en-US" sz="2000" dirty="0" smtClean="0"/>
              <a:t> le </a:t>
            </a:r>
            <a:r>
              <a:rPr lang="en-US" sz="2000" dirty="0" err="1" smtClean="0"/>
              <a:t>hiciste</a:t>
            </a:r>
            <a:r>
              <a:rPr lang="en-US" sz="2000" dirty="0" smtClean="0"/>
              <a:t>?</a:t>
            </a:r>
          </a:p>
          <a:p>
            <a:pPr marL="457200" indent="-457200">
              <a:buNone/>
            </a:pPr>
            <a:r>
              <a:rPr lang="en-US" sz="2000" dirty="0" smtClean="0"/>
              <a:t>         - No, no </a:t>
            </a:r>
            <a:r>
              <a:rPr lang="en-US" sz="2000" dirty="0" err="1" smtClean="0"/>
              <a:t>dijo</a:t>
            </a:r>
            <a:r>
              <a:rPr lang="en-US" sz="2000" dirty="0" smtClean="0"/>
              <a:t> nada. Es </a:t>
            </a:r>
            <a:r>
              <a:rPr lang="en-US" sz="2000" dirty="0" err="1" smtClean="0"/>
              <a:t>muy</a:t>
            </a:r>
            <a:r>
              <a:rPr lang="en-US" sz="2000" dirty="0" smtClean="0"/>
              <a:t> </a:t>
            </a:r>
            <a:r>
              <a:rPr lang="en-US" sz="2000" dirty="0" err="1" smtClean="0"/>
              <a:t>desagradecido</a:t>
            </a:r>
            <a:r>
              <a:rPr lang="en-US" sz="2000" dirty="0" smtClean="0"/>
              <a:t>. </a:t>
            </a:r>
          </a:p>
          <a:p>
            <a:pPr marL="0" indent="0">
              <a:buNone/>
            </a:pPr>
            <a:r>
              <a:rPr lang="en-US" sz="2000" dirty="0" smtClean="0"/>
              <a:t>__________________________________________________________________</a:t>
            </a:r>
          </a:p>
          <a:p>
            <a:pPr marL="0" indent="0">
              <a:buNone/>
            </a:pPr>
            <a:endParaRPr lang="en-US" sz="2000" dirty="0" smtClean="0"/>
          </a:p>
          <a:p>
            <a:pPr marL="0" indent="0">
              <a:buNone/>
            </a:pPr>
            <a:endParaRPr lang="en-US" sz="2000" dirty="0" smtClean="0"/>
          </a:p>
          <a:p>
            <a:pPr>
              <a:buNone/>
            </a:pPr>
            <a:endParaRPr lang="en-US" sz="2000" dirty="0" smtClean="0"/>
          </a:p>
          <a:p>
            <a:pPr>
              <a:buNone/>
            </a:pPr>
            <a:endParaRPr lang="en-US" sz="2000" dirty="0"/>
          </a:p>
        </p:txBody>
      </p:sp>
      <p:sp>
        <p:nvSpPr>
          <p:cNvPr id="5" name="Rectangle 4"/>
          <p:cNvSpPr/>
          <p:nvPr/>
        </p:nvSpPr>
        <p:spPr>
          <a:xfrm>
            <a:off x="0" y="0"/>
            <a:ext cx="5334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33400" y="6629400"/>
            <a:ext cx="4800600" cy="228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290" name="Picture 2"/>
          <p:cNvPicPr>
            <a:picLocks noChangeAspect="1" noChangeArrowheads="1"/>
          </p:cNvPicPr>
          <p:nvPr/>
        </p:nvPicPr>
        <p:blipFill>
          <a:blip r:embed="rId3" cstate="print"/>
          <a:srcRect l="26940" t="11458" r="33236" b="11458"/>
          <a:stretch>
            <a:fillRect/>
          </a:stretch>
        </p:blipFill>
        <p:spPr bwMode="auto">
          <a:xfrm>
            <a:off x="533400" y="0"/>
            <a:ext cx="4800600" cy="6553200"/>
          </a:xfrm>
          <a:prstGeom prst="rect">
            <a:avLst/>
          </a:prstGeom>
          <a:noFill/>
          <a:ln w="9525">
            <a:solidFill>
              <a:schemeClr val="accent1">
                <a:shade val="50000"/>
              </a:schemeClr>
            </a:solid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16" end="16"/>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xEl>
                                              <p:pRg st="17" end="17"/>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381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81000" y="6477000"/>
            <a:ext cx="4800600" cy="381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314" name="Picture 2"/>
          <p:cNvPicPr>
            <a:picLocks noChangeAspect="1" noChangeArrowheads="1"/>
          </p:cNvPicPr>
          <p:nvPr/>
        </p:nvPicPr>
        <p:blipFill>
          <a:blip r:embed="rId3" cstate="print"/>
          <a:srcRect l="34554" t="11458" r="27379" b="7292"/>
          <a:stretch>
            <a:fillRect/>
          </a:stretch>
        </p:blipFill>
        <p:spPr bwMode="auto">
          <a:xfrm>
            <a:off x="381000" y="0"/>
            <a:ext cx="4800600" cy="6477000"/>
          </a:xfrm>
          <a:prstGeom prst="rect">
            <a:avLst/>
          </a:prstGeom>
          <a:noFill/>
          <a:ln w="9525">
            <a:noFill/>
            <a:miter lim="800000"/>
            <a:headEnd/>
            <a:tailEnd/>
          </a:ln>
        </p:spPr>
      </p:pic>
      <p:pic>
        <p:nvPicPr>
          <p:cNvPr id="6" name="Picture 2"/>
          <p:cNvPicPr>
            <a:picLocks noGrp="1" noChangeAspect="1" noChangeArrowheads="1"/>
          </p:cNvPicPr>
          <p:nvPr>
            <p:ph sz="half" idx="2"/>
          </p:nvPr>
        </p:nvPicPr>
        <p:blipFill>
          <a:blip r:embed="rId4" cstate="print"/>
          <a:srcRect l="33428" t="14583" r="27379" b="69792"/>
          <a:stretch>
            <a:fillRect/>
          </a:stretch>
        </p:blipFill>
        <p:spPr bwMode="auto">
          <a:xfrm>
            <a:off x="5181600" y="0"/>
            <a:ext cx="3962400" cy="1219200"/>
          </a:xfrm>
          <a:prstGeom prst="rect">
            <a:avLst/>
          </a:prstGeom>
          <a:noFill/>
          <a:ln w="9525">
            <a:noFill/>
            <a:miter lim="800000"/>
            <a:headEnd/>
            <a:tailEnd/>
          </a:ln>
        </p:spPr>
      </p:pic>
      <p:pic>
        <p:nvPicPr>
          <p:cNvPr id="7" name="Picture 3"/>
          <p:cNvPicPr>
            <a:picLocks noChangeAspect="1" noChangeArrowheads="1"/>
          </p:cNvPicPr>
          <p:nvPr/>
        </p:nvPicPr>
        <p:blipFill>
          <a:blip r:embed="rId5" cstate="print"/>
          <a:srcRect l="26940" t="18750" r="31479" b="15625"/>
          <a:stretch>
            <a:fillRect/>
          </a:stretch>
        </p:blipFill>
        <p:spPr bwMode="auto">
          <a:xfrm>
            <a:off x="5181600" y="1066800"/>
            <a:ext cx="3962400" cy="57912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3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762000" y="0"/>
            <a:ext cx="8382000" cy="6248400"/>
          </a:xfrm>
        </p:spPr>
        <p:txBody>
          <a:bodyPr>
            <a:normAutofit lnSpcReduction="10000"/>
          </a:bodyPr>
          <a:lstStyle/>
          <a:p>
            <a:pPr>
              <a:buNone/>
            </a:pPr>
            <a:r>
              <a:rPr lang="en-US" sz="2000" b="1" dirty="0" err="1" smtClean="0"/>
              <a:t>Actividad</a:t>
            </a:r>
            <a:r>
              <a:rPr lang="en-US" sz="2000" b="1" dirty="0" smtClean="0"/>
              <a:t> 12</a:t>
            </a:r>
          </a:p>
          <a:p>
            <a:pPr>
              <a:buNone/>
            </a:pPr>
            <a:r>
              <a:rPr lang="en-US" sz="2000" dirty="0" err="1" smtClean="0"/>
              <a:t>Reescribe</a:t>
            </a:r>
            <a:r>
              <a:rPr lang="en-US" sz="2000" dirty="0" smtClean="0"/>
              <a:t> </a:t>
            </a:r>
            <a:r>
              <a:rPr lang="en-US" sz="2000" dirty="0" err="1" smtClean="0"/>
              <a:t>las</a:t>
            </a:r>
            <a:r>
              <a:rPr lang="en-US" sz="2000" dirty="0" smtClean="0"/>
              <a:t> </a:t>
            </a:r>
            <a:r>
              <a:rPr lang="en-US" sz="2000" dirty="0" err="1" smtClean="0"/>
              <a:t>siguientes</a:t>
            </a:r>
            <a:r>
              <a:rPr lang="en-US" sz="2000" dirty="0" smtClean="0"/>
              <a:t> </a:t>
            </a:r>
            <a:r>
              <a:rPr lang="en-US" sz="2000" dirty="0" err="1" smtClean="0"/>
              <a:t>acciones</a:t>
            </a:r>
            <a:r>
              <a:rPr lang="en-US" sz="2000" dirty="0" smtClean="0"/>
              <a:t> </a:t>
            </a:r>
            <a:r>
              <a:rPr lang="en-US" sz="2000" dirty="0" err="1" smtClean="0"/>
              <a:t>expresando</a:t>
            </a:r>
            <a:r>
              <a:rPr lang="en-US" sz="2000" dirty="0" smtClean="0"/>
              <a:t> </a:t>
            </a:r>
            <a:r>
              <a:rPr lang="en-US" sz="2000" dirty="0" err="1" smtClean="0"/>
              <a:t>acciones</a:t>
            </a:r>
            <a:r>
              <a:rPr lang="en-US" sz="2000" dirty="0" smtClean="0"/>
              <a:t> </a:t>
            </a:r>
            <a:r>
              <a:rPr lang="en-US" sz="2000" dirty="0" err="1" smtClean="0"/>
              <a:t>recíprocas</a:t>
            </a:r>
            <a:r>
              <a:rPr lang="en-US" sz="2000" dirty="0" smtClean="0"/>
              <a:t>. </a:t>
            </a:r>
          </a:p>
          <a:p>
            <a:pPr>
              <a:buNone/>
            </a:pPr>
            <a:r>
              <a:rPr lang="en-US" sz="2000" dirty="0" err="1" smtClean="0"/>
              <a:t>Ej</a:t>
            </a:r>
            <a:r>
              <a:rPr lang="en-US" sz="2000" dirty="0" smtClean="0"/>
              <a:t>. Julio </a:t>
            </a:r>
            <a:r>
              <a:rPr lang="en-US" sz="2000" dirty="0" err="1" smtClean="0"/>
              <a:t>ama</a:t>
            </a:r>
            <a:r>
              <a:rPr lang="en-US" sz="2000" dirty="0" smtClean="0"/>
              <a:t> a </a:t>
            </a:r>
            <a:r>
              <a:rPr lang="en-US" sz="2000" dirty="0" err="1" smtClean="0"/>
              <a:t>Yadira</a:t>
            </a:r>
            <a:r>
              <a:rPr lang="en-US" sz="2000" dirty="0" smtClean="0"/>
              <a:t>. </a:t>
            </a:r>
            <a:r>
              <a:rPr lang="en-US" sz="2000" dirty="0" err="1" smtClean="0"/>
              <a:t>Yadira</a:t>
            </a:r>
            <a:r>
              <a:rPr lang="en-US" sz="2000" dirty="0" smtClean="0"/>
              <a:t> </a:t>
            </a:r>
            <a:r>
              <a:rPr lang="en-US" sz="2000" dirty="0" err="1" smtClean="0"/>
              <a:t>ama</a:t>
            </a:r>
            <a:r>
              <a:rPr lang="en-US" sz="2000" dirty="0" smtClean="0"/>
              <a:t> a Julio.</a:t>
            </a:r>
          </a:p>
          <a:p>
            <a:pPr>
              <a:buNone/>
            </a:pPr>
            <a:r>
              <a:rPr lang="en-US" sz="2000" u="sng" dirty="0" err="1" smtClean="0"/>
              <a:t>Ellos</a:t>
            </a:r>
            <a:r>
              <a:rPr lang="en-US" sz="2000" u="sng" dirty="0" smtClean="0"/>
              <a:t> se </a:t>
            </a:r>
            <a:r>
              <a:rPr lang="en-US" sz="2000" u="sng" dirty="0" err="1" smtClean="0"/>
              <a:t>aman</a:t>
            </a:r>
            <a:r>
              <a:rPr lang="en-US" sz="2000" u="sng" dirty="0" smtClean="0"/>
              <a:t> (</a:t>
            </a:r>
            <a:r>
              <a:rPr lang="en-US" sz="2000" u="sng" dirty="0" err="1" smtClean="0"/>
              <a:t>uno</a:t>
            </a:r>
            <a:r>
              <a:rPr lang="en-US" sz="2000" u="sng" dirty="0" smtClean="0"/>
              <a:t> al </a:t>
            </a:r>
            <a:r>
              <a:rPr lang="en-US" sz="2000" u="sng" dirty="0" err="1" smtClean="0"/>
              <a:t>otro</a:t>
            </a:r>
            <a:r>
              <a:rPr lang="en-US" sz="2000" u="sng" dirty="0" smtClean="0"/>
              <a:t>).</a:t>
            </a:r>
          </a:p>
          <a:p>
            <a:pPr>
              <a:buNone/>
            </a:pPr>
            <a:endParaRPr lang="en-US" sz="2000" u="sng" dirty="0" smtClean="0"/>
          </a:p>
          <a:p>
            <a:pPr marL="457200" indent="-457200">
              <a:buAutoNum type="arabicPeriod"/>
            </a:pPr>
            <a:r>
              <a:rPr lang="en-US" sz="2000" dirty="0" smtClean="0"/>
              <a:t>Felipe me </a:t>
            </a:r>
            <a:r>
              <a:rPr lang="en-US" sz="2000" dirty="0" err="1" smtClean="0"/>
              <a:t>miró</a:t>
            </a:r>
            <a:r>
              <a:rPr lang="en-US" sz="2000" dirty="0" smtClean="0"/>
              <a:t>. </a:t>
            </a:r>
            <a:r>
              <a:rPr lang="en-US" sz="2000" dirty="0" err="1" smtClean="0"/>
              <a:t>Yo</a:t>
            </a:r>
            <a:r>
              <a:rPr lang="en-US" sz="2000" dirty="0" smtClean="0"/>
              <a:t> lo </a:t>
            </a:r>
            <a:r>
              <a:rPr lang="en-US" sz="2000" dirty="0" err="1" smtClean="0"/>
              <a:t>miré</a:t>
            </a:r>
            <a:r>
              <a:rPr lang="en-US" sz="2000" dirty="0" smtClean="0"/>
              <a:t>.</a:t>
            </a:r>
          </a:p>
          <a:p>
            <a:pPr marL="457200" indent="-457200">
              <a:buNone/>
            </a:pPr>
            <a:r>
              <a:rPr lang="en-US" sz="2000" dirty="0" smtClean="0"/>
              <a:t>	___________________________________________________________</a:t>
            </a:r>
          </a:p>
          <a:p>
            <a:pPr marL="457200" indent="-457200">
              <a:buAutoNum type="arabicPeriod" startAt="2"/>
            </a:pPr>
            <a:r>
              <a:rPr lang="en-US" sz="2000" dirty="0" smtClean="0"/>
              <a:t>Juanita </a:t>
            </a:r>
            <a:r>
              <a:rPr lang="en-US" sz="2000" dirty="0" err="1" smtClean="0"/>
              <a:t>odia</a:t>
            </a:r>
            <a:r>
              <a:rPr lang="en-US" sz="2000" dirty="0" smtClean="0"/>
              <a:t> a Bertha. Bertha </a:t>
            </a:r>
            <a:r>
              <a:rPr lang="en-US" sz="2000" dirty="0" err="1" smtClean="0"/>
              <a:t>también</a:t>
            </a:r>
            <a:r>
              <a:rPr lang="en-US" sz="2000" dirty="0" smtClean="0"/>
              <a:t> </a:t>
            </a:r>
            <a:r>
              <a:rPr lang="en-US" sz="2000" dirty="0" err="1" smtClean="0"/>
              <a:t>odia</a:t>
            </a:r>
            <a:r>
              <a:rPr lang="en-US" sz="2000" dirty="0" smtClean="0"/>
              <a:t> a Juanita.</a:t>
            </a:r>
          </a:p>
          <a:p>
            <a:pPr marL="457200" indent="-457200">
              <a:buNone/>
            </a:pPr>
            <a:r>
              <a:rPr lang="en-US" sz="2000" dirty="0" smtClean="0"/>
              <a:t>	___________________________________________________________</a:t>
            </a:r>
          </a:p>
          <a:p>
            <a:pPr marL="457200" indent="-457200">
              <a:buAutoNum type="arabicPeriod" startAt="3"/>
            </a:pPr>
            <a:r>
              <a:rPr lang="en-US" sz="2000" dirty="0" err="1" smtClean="0"/>
              <a:t>Luisito</a:t>
            </a:r>
            <a:r>
              <a:rPr lang="en-US" sz="2000" dirty="0" smtClean="0"/>
              <a:t> </a:t>
            </a:r>
            <a:r>
              <a:rPr lang="en-US" sz="2000" dirty="0" err="1" smtClean="0"/>
              <a:t>golpeó</a:t>
            </a:r>
            <a:r>
              <a:rPr lang="en-US" sz="2000" dirty="0" smtClean="0"/>
              <a:t> a </a:t>
            </a:r>
            <a:r>
              <a:rPr lang="en-US" sz="2000" dirty="0" err="1" smtClean="0"/>
              <a:t>Pepito</a:t>
            </a:r>
            <a:r>
              <a:rPr lang="en-US" sz="2000" dirty="0" smtClean="0"/>
              <a:t>. </a:t>
            </a:r>
            <a:r>
              <a:rPr lang="en-US" sz="2000" dirty="0" err="1" smtClean="0"/>
              <a:t>Pepito</a:t>
            </a:r>
            <a:r>
              <a:rPr lang="en-US" sz="2000" dirty="0" smtClean="0"/>
              <a:t> </a:t>
            </a:r>
            <a:r>
              <a:rPr lang="en-US" sz="2000" dirty="0" err="1" smtClean="0"/>
              <a:t>golpeó</a:t>
            </a:r>
            <a:r>
              <a:rPr lang="en-US" sz="2000" dirty="0" smtClean="0"/>
              <a:t> a </a:t>
            </a:r>
            <a:r>
              <a:rPr lang="en-US" sz="2000" dirty="0" err="1" smtClean="0"/>
              <a:t>Luisito</a:t>
            </a:r>
            <a:r>
              <a:rPr lang="en-US" sz="2000" dirty="0" smtClean="0"/>
              <a:t>. </a:t>
            </a:r>
          </a:p>
          <a:p>
            <a:pPr marL="457200" indent="-457200">
              <a:buNone/>
            </a:pPr>
            <a:r>
              <a:rPr lang="en-US" sz="2000" dirty="0" smtClean="0"/>
              <a:t>	___________________________________________________________</a:t>
            </a:r>
          </a:p>
          <a:p>
            <a:pPr marL="457200" indent="-457200">
              <a:buAutoNum type="arabicPeriod" startAt="4"/>
            </a:pPr>
            <a:r>
              <a:rPr lang="en-US" sz="2000" dirty="0" smtClean="0"/>
              <a:t>Miguel </a:t>
            </a:r>
            <a:r>
              <a:rPr lang="en-US" sz="2000" dirty="0" err="1" smtClean="0"/>
              <a:t>entiende</a:t>
            </a:r>
            <a:r>
              <a:rPr lang="en-US" sz="2000" dirty="0" smtClean="0"/>
              <a:t> a Lucy. Lucy </a:t>
            </a:r>
            <a:r>
              <a:rPr lang="en-US" sz="2000" dirty="0" err="1" smtClean="0"/>
              <a:t>entiende</a:t>
            </a:r>
            <a:r>
              <a:rPr lang="en-US" sz="2000" dirty="0" smtClean="0"/>
              <a:t> </a:t>
            </a:r>
            <a:r>
              <a:rPr lang="en-US" sz="2000" dirty="0" err="1" smtClean="0"/>
              <a:t>muy</a:t>
            </a:r>
            <a:r>
              <a:rPr lang="en-US" sz="2000" dirty="0" smtClean="0"/>
              <a:t> </a:t>
            </a:r>
            <a:r>
              <a:rPr lang="en-US" sz="2000" dirty="0" err="1" smtClean="0"/>
              <a:t>bien</a:t>
            </a:r>
            <a:r>
              <a:rPr lang="en-US" sz="2000" dirty="0" smtClean="0"/>
              <a:t> a Miguel. </a:t>
            </a:r>
          </a:p>
          <a:p>
            <a:pPr marL="457200" indent="-457200">
              <a:buNone/>
            </a:pPr>
            <a:r>
              <a:rPr lang="en-US" sz="2000" dirty="0" smtClean="0"/>
              <a:t>	___________________________________________________________</a:t>
            </a:r>
          </a:p>
          <a:p>
            <a:pPr marL="457200" indent="-457200">
              <a:buAutoNum type="arabicPeriod" startAt="5"/>
            </a:pPr>
            <a:r>
              <a:rPr lang="en-US" sz="2000" dirty="0" smtClean="0"/>
              <a:t>Lucas </a:t>
            </a:r>
            <a:r>
              <a:rPr lang="en-US" sz="2000" dirty="0" err="1" smtClean="0"/>
              <a:t>besó</a:t>
            </a:r>
            <a:r>
              <a:rPr lang="en-US" sz="2000" dirty="0" smtClean="0"/>
              <a:t> a Carolina. Carolina lo </a:t>
            </a:r>
            <a:r>
              <a:rPr lang="en-US" sz="2000" dirty="0" err="1" smtClean="0"/>
              <a:t>besó</a:t>
            </a:r>
            <a:r>
              <a:rPr lang="en-US" sz="2000" dirty="0" smtClean="0"/>
              <a:t> </a:t>
            </a:r>
            <a:r>
              <a:rPr lang="en-US" sz="2000" dirty="0" err="1" smtClean="0"/>
              <a:t>también</a:t>
            </a:r>
            <a:r>
              <a:rPr lang="en-US" sz="2000" dirty="0" smtClean="0"/>
              <a:t>.</a:t>
            </a:r>
          </a:p>
          <a:p>
            <a:pPr marL="457200" indent="-457200">
              <a:buNone/>
            </a:pPr>
            <a:r>
              <a:rPr lang="en-US" sz="2000" dirty="0" smtClean="0"/>
              <a:t>	___________________________________________________________</a:t>
            </a:r>
          </a:p>
          <a:p>
            <a:pPr marL="457200" indent="-457200">
              <a:buAutoNum type="arabicPeriod" startAt="6"/>
            </a:pPr>
            <a:r>
              <a:rPr lang="en-US" sz="2000" dirty="0" smtClean="0"/>
              <a:t>Javier le </a:t>
            </a:r>
            <a:r>
              <a:rPr lang="en-US" sz="2000" dirty="0" err="1" smtClean="0"/>
              <a:t>envió</a:t>
            </a:r>
            <a:r>
              <a:rPr lang="en-US" sz="2000" dirty="0" smtClean="0"/>
              <a:t> un </a:t>
            </a:r>
            <a:r>
              <a:rPr lang="en-US" sz="2000" dirty="0" err="1" smtClean="0"/>
              <a:t>mensaje</a:t>
            </a:r>
            <a:r>
              <a:rPr lang="en-US" sz="2000" dirty="0" smtClean="0"/>
              <a:t> de </a:t>
            </a:r>
            <a:r>
              <a:rPr lang="en-US" sz="2000" dirty="0" err="1" smtClean="0"/>
              <a:t>texto</a:t>
            </a:r>
            <a:r>
              <a:rPr lang="en-US" sz="2000" dirty="0" smtClean="0"/>
              <a:t> a Susana. Susana </a:t>
            </a:r>
            <a:r>
              <a:rPr lang="en-US" sz="2000" dirty="0" err="1" smtClean="0"/>
              <a:t>también</a:t>
            </a:r>
            <a:r>
              <a:rPr lang="en-US" sz="2000" dirty="0" smtClean="0"/>
              <a:t> le </a:t>
            </a:r>
            <a:r>
              <a:rPr lang="en-US" sz="2000" dirty="0" err="1" smtClean="0"/>
              <a:t>envió</a:t>
            </a:r>
            <a:r>
              <a:rPr lang="en-US" sz="2000" dirty="0" smtClean="0"/>
              <a:t> un </a:t>
            </a:r>
            <a:r>
              <a:rPr lang="en-US" sz="2000" dirty="0" err="1" smtClean="0"/>
              <a:t>mensaje</a:t>
            </a:r>
            <a:r>
              <a:rPr lang="en-US" sz="2000" dirty="0" smtClean="0"/>
              <a:t> de </a:t>
            </a:r>
            <a:r>
              <a:rPr lang="en-US" sz="2000" dirty="0" err="1" smtClean="0"/>
              <a:t>texto</a:t>
            </a:r>
            <a:r>
              <a:rPr lang="en-US" sz="2000" dirty="0" smtClean="0"/>
              <a:t> a Javier.</a:t>
            </a:r>
          </a:p>
          <a:p>
            <a:pPr marL="457200" indent="-457200">
              <a:buNone/>
            </a:pPr>
            <a:r>
              <a:rPr lang="en-US" sz="2000" dirty="0" smtClean="0"/>
              <a:t>	___________________________________________________________</a:t>
            </a:r>
          </a:p>
          <a:p>
            <a:pPr>
              <a:buNone/>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248400"/>
            <a:ext cx="8382000" cy="609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257800" y="11502"/>
            <a:ext cx="3886200" cy="6858000"/>
          </a:xfrm>
        </p:spPr>
        <p:txBody>
          <a:bodyPr>
            <a:normAutofit/>
          </a:bodyPr>
          <a:lstStyle/>
          <a:p>
            <a:pPr>
              <a:buNone/>
            </a:pPr>
            <a:endParaRPr lang="en-US" sz="2000" dirty="0" smtClean="0"/>
          </a:p>
          <a:p>
            <a:pPr>
              <a:buNone/>
            </a:pPr>
            <a:endParaRPr lang="en-US" sz="2000" dirty="0" smtClean="0"/>
          </a:p>
          <a:p>
            <a:pPr>
              <a:buNone/>
            </a:pPr>
            <a:endParaRPr lang="en-US" sz="2000" dirty="0" smtClean="0"/>
          </a:p>
          <a:p>
            <a:pPr>
              <a:buNone/>
            </a:pPr>
            <a:endParaRPr lang="en-US" sz="2000" dirty="0" smtClean="0"/>
          </a:p>
          <a:p>
            <a:pPr>
              <a:buNone/>
            </a:pPr>
            <a:endParaRPr lang="en-US" sz="2000" dirty="0" smtClean="0"/>
          </a:p>
          <a:p>
            <a:pPr>
              <a:buNone/>
            </a:pPr>
            <a:endParaRPr lang="en-US" sz="2000" dirty="0" smtClean="0"/>
          </a:p>
          <a:p>
            <a:pPr>
              <a:buNone/>
            </a:pPr>
            <a:endParaRPr lang="en-US" sz="2000" dirty="0" smtClean="0"/>
          </a:p>
          <a:p>
            <a:pPr>
              <a:buNone/>
            </a:pPr>
            <a:endParaRPr lang="en-US" sz="2000" b="1" dirty="0" smtClean="0"/>
          </a:p>
          <a:p>
            <a:pPr>
              <a:buNone/>
            </a:pPr>
            <a:r>
              <a:rPr lang="en-US" sz="2000" b="1" dirty="0" err="1" smtClean="0"/>
              <a:t>Actividad</a:t>
            </a:r>
            <a:r>
              <a:rPr lang="en-US" sz="2000" b="1" dirty="0" smtClean="0"/>
              <a:t> 13</a:t>
            </a:r>
          </a:p>
          <a:p>
            <a:pPr>
              <a:buNone/>
            </a:pPr>
            <a:r>
              <a:rPr lang="en-US" sz="2000" dirty="0" smtClean="0"/>
              <a:t>1. </a:t>
            </a:r>
            <a:r>
              <a:rPr lang="en-US" sz="2000" dirty="0" err="1" smtClean="0"/>
              <a:t>Esta</a:t>
            </a:r>
            <a:r>
              <a:rPr lang="en-US" sz="2000" dirty="0" smtClean="0"/>
              <a:t> </a:t>
            </a:r>
            <a:r>
              <a:rPr lang="en-US" sz="2000" dirty="0" err="1" smtClean="0"/>
              <a:t>película</a:t>
            </a:r>
            <a:r>
              <a:rPr lang="en-US" sz="2000" dirty="0" smtClean="0"/>
              <a:t> </a:t>
            </a:r>
            <a:r>
              <a:rPr lang="en-US" sz="2000" dirty="0" err="1" smtClean="0"/>
              <a:t>es</a:t>
            </a:r>
            <a:r>
              <a:rPr lang="en-US" sz="2000" dirty="0" smtClean="0"/>
              <a:t> </a:t>
            </a:r>
            <a:r>
              <a:rPr lang="en-US" sz="2000" dirty="0" err="1" smtClean="0"/>
              <a:t>dirigida</a:t>
            </a:r>
            <a:r>
              <a:rPr lang="en-US" sz="2000" dirty="0" smtClean="0"/>
              <a:t> </a:t>
            </a:r>
            <a:r>
              <a:rPr lang="en-US" sz="2000" dirty="0" err="1" smtClean="0"/>
              <a:t>por</a:t>
            </a:r>
            <a:r>
              <a:rPr lang="en-US" sz="2000" dirty="0" smtClean="0"/>
              <a:t> Pedro </a:t>
            </a:r>
            <a:r>
              <a:rPr lang="en-US" sz="2000" dirty="0" err="1" smtClean="0"/>
              <a:t>Almodovar</a:t>
            </a:r>
            <a:r>
              <a:rPr lang="en-US" sz="2000" dirty="0" smtClean="0"/>
              <a:t>. </a:t>
            </a:r>
            <a:r>
              <a:rPr lang="en-US" sz="2000" dirty="0" smtClean="0">
                <a:latin typeface="Calibri"/>
              </a:rPr>
              <a:t>¿</a:t>
            </a:r>
            <a:r>
              <a:rPr lang="en-US" sz="2000" dirty="0" err="1" smtClean="0"/>
              <a:t>Conoces</a:t>
            </a:r>
            <a:r>
              <a:rPr lang="en-US" sz="2000" dirty="0" smtClean="0"/>
              <a:t> </a:t>
            </a:r>
            <a:r>
              <a:rPr lang="en-US" sz="2000" dirty="0" err="1" smtClean="0"/>
              <a:t>otras</a:t>
            </a:r>
            <a:r>
              <a:rPr lang="en-US" sz="2000" dirty="0" smtClean="0"/>
              <a:t> </a:t>
            </a:r>
            <a:r>
              <a:rPr lang="en-US" sz="2000" dirty="0" err="1" smtClean="0"/>
              <a:t>películas</a:t>
            </a:r>
            <a:r>
              <a:rPr lang="en-US" sz="2000" dirty="0" smtClean="0"/>
              <a:t> de </a:t>
            </a:r>
            <a:r>
              <a:rPr lang="en-US" sz="2000" dirty="0" err="1" smtClean="0"/>
              <a:t>este</a:t>
            </a:r>
            <a:r>
              <a:rPr lang="en-US" sz="2000" dirty="0" smtClean="0"/>
              <a:t> director?</a:t>
            </a:r>
          </a:p>
          <a:p>
            <a:pPr>
              <a:buNone/>
            </a:pPr>
            <a:r>
              <a:rPr lang="en-US" sz="2000" dirty="0" smtClean="0"/>
              <a:t>	</a:t>
            </a:r>
            <a:r>
              <a:rPr lang="en-US" sz="2000" dirty="0" err="1" smtClean="0"/>
              <a:t>Investiga</a:t>
            </a:r>
            <a:r>
              <a:rPr lang="en-US" sz="2000" dirty="0" smtClean="0"/>
              <a:t> en internet </a:t>
            </a:r>
            <a:r>
              <a:rPr lang="en-US" sz="2000" dirty="0" err="1" smtClean="0"/>
              <a:t>sobre</a:t>
            </a:r>
            <a:r>
              <a:rPr lang="en-US" sz="2000" dirty="0" smtClean="0"/>
              <a:t> </a:t>
            </a:r>
            <a:r>
              <a:rPr lang="en-US" sz="2000" dirty="0" err="1" smtClean="0"/>
              <a:t>este</a:t>
            </a:r>
            <a:r>
              <a:rPr lang="en-US" sz="2000" dirty="0" smtClean="0"/>
              <a:t> director de cine </a:t>
            </a:r>
            <a:r>
              <a:rPr lang="en-US" sz="2000" dirty="0" err="1" smtClean="0"/>
              <a:t>español</a:t>
            </a:r>
            <a:r>
              <a:rPr lang="en-US" sz="2000" dirty="0" smtClean="0"/>
              <a:t>. </a:t>
            </a:r>
          </a:p>
          <a:p>
            <a:pPr>
              <a:buNone/>
            </a:pPr>
            <a:r>
              <a:rPr lang="en-US" sz="2000" dirty="0" smtClean="0"/>
              <a:t>2. De </a:t>
            </a:r>
            <a:r>
              <a:rPr lang="en-US" sz="2000" dirty="0" err="1" smtClean="0"/>
              <a:t>acuerdo</a:t>
            </a:r>
            <a:r>
              <a:rPr lang="en-US" sz="2000" dirty="0" smtClean="0"/>
              <a:t> con la </a:t>
            </a:r>
            <a:r>
              <a:rPr lang="en-US" sz="2000" dirty="0" err="1" smtClean="0"/>
              <a:t>descripción</a:t>
            </a:r>
            <a:r>
              <a:rPr lang="en-US" sz="2000" dirty="0" smtClean="0"/>
              <a:t> en la </a:t>
            </a:r>
            <a:r>
              <a:rPr lang="en-US" sz="2000" dirty="0" err="1" smtClean="0"/>
              <a:t>sinopsis</a:t>
            </a:r>
            <a:r>
              <a:rPr lang="en-US" sz="2000" dirty="0" smtClean="0"/>
              <a:t>, ¿</a:t>
            </a:r>
            <a:r>
              <a:rPr lang="en-US" sz="2000" dirty="0" err="1" smtClean="0"/>
              <a:t>cómo</a:t>
            </a:r>
            <a:r>
              <a:rPr lang="en-US" sz="2000" dirty="0" smtClean="0"/>
              <a:t> </a:t>
            </a:r>
            <a:r>
              <a:rPr lang="en-US" sz="2000" dirty="0" err="1" smtClean="0"/>
              <a:t>es</a:t>
            </a:r>
            <a:r>
              <a:rPr lang="en-US" sz="2000" dirty="0" smtClean="0"/>
              <a:t> </a:t>
            </a:r>
            <a:r>
              <a:rPr lang="en-US" sz="2000" dirty="0" err="1" smtClean="0"/>
              <a:t>Raimunda</a:t>
            </a:r>
            <a:r>
              <a:rPr lang="en-US" sz="2000" dirty="0" smtClean="0"/>
              <a:t>, la </a:t>
            </a:r>
            <a:r>
              <a:rPr lang="en-US" sz="2000" dirty="0" err="1" smtClean="0"/>
              <a:t>protagonista</a:t>
            </a:r>
            <a:r>
              <a:rPr lang="en-US" sz="2000" dirty="0" smtClean="0"/>
              <a:t> de la </a:t>
            </a:r>
            <a:r>
              <a:rPr lang="en-US" sz="2000" dirty="0" err="1" smtClean="0"/>
              <a:t>película</a:t>
            </a:r>
            <a:r>
              <a:rPr lang="en-US" sz="2000" dirty="0" smtClean="0"/>
              <a:t>? </a:t>
            </a: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504295"/>
            <a:ext cx="8382000" cy="355169"/>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p:cNvPicPr>
            <a:picLocks noChangeAspect="1" noChangeArrowheads="1"/>
          </p:cNvPicPr>
          <p:nvPr/>
        </p:nvPicPr>
        <p:blipFill>
          <a:blip r:embed="rId3" cstate="print"/>
          <a:srcRect l="26667" t="15625" r="48148" b="19792"/>
          <a:stretch>
            <a:fillRect/>
          </a:stretch>
        </p:blipFill>
        <p:spPr bwMode="auto">
          <a:xfrm>
            <a:off x="723900" y="11502"/>
            <a:ext cx="4572000" cy="6477000"/>
          </a:xfrm>
          <a:prstGeom prst="rect">
            <a:avLst/>
          </a:prstGeom>
          <a:noFill/>
          <a:ln w="9525">
            <a:noFill/>
            <a:miter lim="800000"/>
            <a:headEnd/>
            <a:tailEnd/>
          </a:ln>
        </p:spPr>
      </p:pic>
      <p:pic>
        <p:nvPicPr>
          <p:cNvPr id="9" name="Picture 2"/>
          <p:cNvPicPr>
            <a:picLocks noChangeAspect="1" noChangeArrowheads="1"/>
          </p:cNvPicPr>
          <p:nvPr/>
        </p:nvPicPr>
        <p:blipFill>
          <a:blip r:embed="rId4" cstate="print"/>
          <a:srcRect l="24012" r="25037" b="53125"/>
          <a:stretch>
            <a:fillRect/>
          </a:stretch>
        </p:blipFill>
        <p:spPr bwMode="auto">
          <a:xfrm>
            <a:off x="5257800" y="0"/>
            <a:ext cx="3886200" cy="29718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0"/>
            <a:ext cx="2551113" cy="1435100"/>
          </a:xfrm>
        </p:spPr>
        <p:txBody>
          <a:bodyPr>
            <a:normAutofit/>
          </a:bodyPr>
          <a:lstStyle/>
          <a:p>
            <a: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Repaso</a:t>
            </a:r>
            <a:b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br>
            <a:endParaRPr lang="es-US" sz="4000" dirty="0"/>
          </a:p>
        </p:txBody>
      </p:sp>
      <p:sp>
        <p:nvSpPr>
          <p:cNvPr id="6" name="Content Placeholder 5"/>
          <p:cNvSpPr>
            <a:spLocks noGrp="1"/>
          </p:cNvSpPr>
          <p:nvPr>
            <p:ph idx="1"/>
          </p:nvPr>
        </p:nvSpPr>
        <p:spPr>
          <a:xfrm>
            <a:off x="3429000" y="0"/>
            <a:ext cx="5715000" cy="6858000"/>
          </a:xfrm>
          <a:solidFill>
            <a:srgbClr val="FFCD2F"/>
          </a:solidFill>
        </p:spPr>
        <p:txBody>
          <a:bodyPr>
            <a:normAutofit/>
          </a:bodyPr>
          <a:lstStyle/>
          <a:p>
            <a:pPr marL="0" indent="0">
              <a:buNone/>
            </a:pPr>
            <a:r>
              <a:rPr lang="es-US" sz="2000" b="1" dirty="0" smtClean="0"/>
              <a:t>Actividad 14</a:t>
            </a:r>
          </a:p>
          <a:p>
            <a:pPr marL="0" indent="0">
              <a:buNone/>
            </a:pPr>
            <a:r>
              <a:rPr lang="es-US" sz="2000" dirty="0" smtClean="0"/>
              <a:t>Pasa los siguientes mensajes del </a:t>
            </a:r>
            <a:r>
              <a:rPr lang="es-US" sz="2000" i="1" dirty="0" smtClean="0"/>
              <a:t>lenguaje directo </a:t>
            </a:r>
            <a:r>
              <a:rPr lang="es-US" sz="2000" dirty="0" smtClean="0"/>
              <a:t>al </a:t>
            </a:r>
            <a:r>
              <a:rPr lang="es-US" sz="2000" i="1" dirty="0" smtClean="0"/>
              <a:t>lenguaje indirecto</a:t>
            </a:r>
            <a:r>
              <a:rPr lang="es-US" sz="2000" dirty="0" smtClean="0"/>
              <a:t>. </a:t>
            </a:r>
          </a:p>
          <a:p>
            <a:pPr marL="0" indent="0">
              <a:buNone/>
            </a:pPr>
            <a:r>
              <a:rPr lang="es-US" sz="2000" dirty="0" smtClean="0"/>
              <a:t> </a:t>
            </a:r>
          </a:p>
          <a:p>
            <a:pPr marL="0" indent="0">
              <a:buFontTx/>
              <a:buChar char="-"/>
            </a:pPr>
            <a:r>
              <a:rPr lang="es-US" sz="2000" dirty="0" smtClean="0"/>
              <a:t>La mamá a Juanito: “No puedes ver televisión ahora”</a:t>
            </a:r>
          </a:p>
          <a:p>
            <a:pPr marL="0" indent="0">
              <a:buFontTx/>
              <a:buChar char="-"/>
            </a:pPr>
            <a:r>
              <a:rPr lang="es-US" sz="2000" dirty="0" smtClean="0"/>
              <a:t>Juanito: Mi mamá me dijo que__________________</a:t>
            </a:r>
          </a:p>
          <a:p>
            <a:pPr marL="0" indent="0">
              <a:buFontTx/>
              <a:buChar char="-"/>
            </a:pPr>
            <a:endParaRPr lang="es-US" sz="2000" dirty="0" smtClean="0"/>
          </a:p>
          <a:p>
            <a:pPr marL="0" indent="0">
              <a:buFontTx/>
              <a:buChar char="-"/>
            </a:pPr>
            <a:r>
              <a:rPr lang="es-US" sz="2000" dirty="0" smtClean="0"/>
              <a:t>La profesora al estudiante: “El viernes vamos a tener una prueba oral”.</a:t>
            </a:r>
          </a:p>
          <a:p>
            <a:pPr marL="0" indent="0">
              <a:buFontTx/>
              <a:buChar char="-"/>
            </a:pPr>
            <a:r>
              <a:rPr lang="es-US" sz="2000" dirty="0" smtClean="0"/>
              <a:t>El estudiante: La profesora dijo que_____________.</a:t>
            </a:r>
          </a:p>
          <a:p>
            <a:pPr marL="0" indent="0">
              <a:buFontTx/>
              <a:buChar char="-"/>
            </a:pPr>
            <a:endParaRPr lang="es-US" sz="2000" dirty="0" smtClean="0"/>
          </a:p>
          <a:p>
            <a:pPr marL="0" indent="0">
              <a:buFontTx/>
              <a:buChar char="-"/>
            </a:pPr>
            <a:r>
              <a:rPr lang="es-US" sz="2000" dirty="0" smtClean="0"/>
              <a:t>El abuelo al nieto: “Cuando yo era joven trabajaba en una empresa ferroviaria”.</a:t>
            </a:r>
          </a:p>
          <a:p>
            <a:pPr marL="0" indent="0">
              <a:buFontTx/>
              <a:buChar char="-"/>
            </a:pPr>
            <a:r>
              <a:rPr lang="es-US" sz="2000" dirty="0" smtClean="0"/>
              <a:t>El nieto: Me abuelo me contó que______________.</a:t>
            </a:r>
          </a:p>
          <a:p>
            <a:pPr marL="0" indent="0">
              <a:buFontTx/>
              <a:buChar char="-"/>
            </a:pPr>
            <a:endParaRPr lang="es-US" sz="2000" dirty="0" smtClean="0"/>
          </a:p>
          <a:p>
            <a:pPr marL="0" indent="0">
              <a:buFontTx/>
              <a:buChar char="-"/>
            </a:pPr>
            <a:r>
              <a:rPr lang="es-US" sz="2000" dirty="0" smtClean="0"/>
              <a:t>La recepcionista al cliente: “El Sr. Martínez ya salió para su casa”.</a:t>
            </a:r>
          </a:p>
          <a:p>
            <a:pPr marL="0" indent="0">
              <a:buFontTx/>
              <a:buChar char="-"/>
            </a:pPr>
            <a:r>
              <a:rPr lang="es-US" sz="2000" dirty="0" smtClean="0"/>
              <a:t>El cliente: La recepcionista me dijo que__________.</a:t>
            </a:r>
          </a:p>
          <a:p>
            <a:pPr marL="0" indent="0">
              <a:buFontTx/>
              <a:buChar char="-"/>
            </a:pPr>
            <a:endParaRPr lang="es-US" sz="2000" dirty="0" smtClean="0"/>
          </a:p>
          <a:p>
            <a:pPr marL="0" indent="0">
              <a:buFontTx/>
              <a:buChar char="-"/>
            </a:pPr>
            <a:endParaRPr lang="es-US" sz="2000" dirty="0" smtClean="0"/>
          </a:p>
          <a:p>
            <a:pPr marL="0" indent="0">
              <a:buNone/>
            </a:pPr>
            <a:endParaRPr lang="es-US" sz="2000" dirty="0"/>
          </a:p>
        </p:txBody>
      </p:sp>
      <p:sp>
        <p:nvSpPr>
          <p:cNvPr id="7" name="Text Placeholder 6"/>
          <p:cNvSpPr>
            <a:spLocks noGrp="1"/>
          </p:cNvSpPr>
          <p:nvPr>
            <p:ph type="body" sz="half" idx="2"/>
          </p:nvPr>
        </p:nvSpPr>
        <p:spPr>
          <a:xfrm>
            <a:off x="914400" y="990600"/>
            <a:ext cx="2514600" cy="5867400"/>
          </a:xfrm>
          <a:solidFill>
            <a:srgbClr val="FFCD2F"/>
          </a:solidFill>
          <a:ln>
            <a:solidFill>
              <a:schemeClr val="bg2">
                <a:lumMod val="25000"/>
              </a:schemeClr>
            </a:solidFill>
          </a:ln>
        </p:spPr>
        <p:txBody>
          <a:bodyPr>
            <a:normAutofit/>
          </a:bodyPr>
          <a:lstStyle/>
          <a:p>
            <a:r>
              <a:rPr lang="es-US" sz="2000" b="1" cap="all" dirty="0" smtClean="0"/>
              <a:t>Meta comunicativa</a:t>
            </a:r>
          </a:p>
          <a:p>
            <a:pPr>
              <a:buFontTx/>
              <a:buChar char="-"/>
            </a:pPr>
            <a:r>
              <a:rPr lang="es-US" sz="2000" i="1" dirty="0" smtClean="0"/>
              <a:t>Contar lo que dijo otro</a:t>
            </a:r>
          </a:p>
          <a:p>
            <a:pPr>
              <a:buFontTx/>
              <a:buChar char="-"/>
            </a:pPr>
            <a:endParaRPr lang="es-US" sz="2000" i="1" dirty="0" smtClean="0"/>
          </a:p>
          <a:p>
            <a:r>
              <a:rPr lang="es-US" sz="2000" dirty="0" smtClean="0"/>
              <a:t>Trabaja con un compañero de clase. Pregúntale a tu compañero lo que hizo el fin de semana pasado y los planes que tienes para el próximo fin de semana. Luego , utilizando el lenguaje indirecto, cuéntale a la clase lo que tu compañero te contó. </a:t>
            </a:r>
          </a:p>
          <a:p>
            <a:endParaRPr lang="es-US" sz="2000" dirty="0" smtClean="0"/>
          </a:p>
          <a:p>
            <a:endParaRPr lang="es-US" sz="2000" i="1" dirty="0" smtClean="0"/>
          </a:p>
          <a:p>
            <a:endParaRPr lang="es-US" sz="2000" i="1" dirty="0" smtClean="0"/>
          </a:p>
          <a:p>
            <a:endParaRPr lang="es-US" sz="2000" i="1" dirty="0" smtClean="0"/>
          </a:p>
          <a:p>
            <a:endParaRPr lang="es-US" sz="2000" dirty="0" smtClean="0"/>
          </a:p>
          <a:p>
            <a:endParaRPr lang="es-US" sz="2000" i="1" dirty="0" smtClean="0"/>
          </a:p>
          <a:p>
            <a:endParaRPr lang="es-US" sz="2000" i="1" dirty="0" smtClean="0"/>
          </a:p>
          <a:p>
            <a:endParaRPr lang="es-US" sz="2000" dirty="0" smtClean="0"/>
          </a:p>
          <a:p>
            <a:endParaRPr lang="es-US" sz="2000" dirty="0"/>
          </a:p>
        </p:txBody>
      </p:sp>
      <p:sp>
        <p:nvSpPr>
          <p:cNvPr id="13" name="Rectangle 12"/>
          <p:cNvSpPr/>
          <p:nvPr/>
        </p:nvSpPr>
        <p:spPr>
          <a:xfrm>
            <a:off x="0" y="0"/>
            <a:ext cx="9144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box(in)">
                                      <p:cBhvr>
                                        <p:cTn id="11" dur="500"/>
                                        <p:tgtEl>
                                          <p:spTgt spid="7">
                                            <p:txEl>
                                              <p:pRg st="0" end="0"/>
                                            </p:txEl>
                                          </p:spTgt>
                                        </p:tgtEl>
                                      </p:cBhvr>
                                    </p:animEffect>
                                  </p:childTnLst>
                                </p:cTn>
                              </p:par>
                              <p:par>
                                <p:cTn id="12" presetID="4" presetClass="entr" presetSubtype="16" fill="hold" nodeType="with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box(in)">
                                      <p:cBhvr>
                                        <p:cTn id="14" dur="500"/>
                                        <p:tgtEl>
                                          <p:spTgt spid="7">
                                            <p:txEl>
                                              <p:pRg st="1" end="1"/>
                                            </p:txEl>
                                          </p:spTgt>
                                        </p:tgtEl>
                                      </p:cBhvr>
                                    </p:animEffect>
                                  </p:childTnLst>
                                </p:cTn>
                              </p:par>
                              <p:par>
                                <p:cTn id="15" presetID="4" presetClass="entr" presetSubtype="16"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box(in)">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6">
                                            <p:txEl>
                                              <p:pRg st="1" end="1"/>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xEl>
                                              <p:pRg st="2" end="2"/>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6">
                                            <p:txEl>
                                              <p:pRg st="4" end="4"/>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6">
                                            <p:txEl>
                                              <p:pRg st="6" end="6"/>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6">
                                            <p:txEl>
                                              <p:pRg st="7" end="7"/>
                                            </p:txEl>
                                          </p:spTgt>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6">
                                            <p:txEl>
                                              <p:pRg st="10" end="10"/>
                                            </p:txEl>
                                          </p:spTgt>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6">
                                            <p:txEl>
                                              <p:pRg st="12" end="12"/>
                                            </p:txEl>
                                          </p:spTgt>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0"/>
            <a:ext cx="2551113" cy="1435100"/>
          </a:xfrm>
        </p:spPr>
        <p:txBody>
          <a:bodyPr>
            <a:normAutofit/>
          </a:bodyPr>
          <a:lstStyle/>
          <a:p>
            <a: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Repaso</a:t>
            </a:r>
            <a:b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br>
            <a:endParaRPr lang="es-US" sz="4000" dirty="0"/>
          </a:p>
        </p:txBody>
      </p:sp>
      <p:sp>
        <p:nvSpPr>
          <p:cNvPr id="6" name="Content Placeholder 5"/>
          <p:cNvSpPr>
            <a:spLocks noGrp="1"/>
          </p:cNvSpPr>
          <p:nvPr>
            <p:ph idx="1"/>
          </p:nvPr>
        </p:nvSpPr>
        <p:spPr>
          <a:xfrm>
            <a:off x="3429000" y="0"/>
            <a:ext cx="5715000" cy="6858000"/>
          </a:xfrm>
          <a:solidFill>
            <a:srgbClr val="FFCD2F"/>
          </a:solidFill>
        </p:spPr>
        <p:txBody>
          <a:bodyPr>
            <a:normAutofit fontScale="77500" lnSpcReduction="20000"/>
          </a:bodyPr>
          <a:lstStyle/>
          <a:p>
            <a:pPr marL="0" indent="0">
              <a:buNone/>
            </a:pPr>
            <a:r>
              <a:rPr lang="es-US" sz="2400" b="1" dirty="0" smtClean="0"/>
              <a:t>Actividad 15</a:t>
            </a:r>
          </a:p>
          <a:p>
            <a:pPr marL="0" indent="0">
              <a:buNone/>
            </a:pPr>
            <a:r>
              <a:rPr lang="es-US" sz="2400" dirty="0" smtClean="0"/>
              <a:t>Llena los espacios en blanco usando las siguientes conjunciones</a:t>
            </a:r>
          </a:p>
          <a:p>
            <a:pPr marL="0" indent="0">
              <a:buNone/>
            </a:pPr>
            <a:r>
              <a:rPr lang="es-US" sz="2400" i="1" dirty="0" smtClean="0"/>
              <a:t> a menos que       con tal de que     antes (de) que</a:t>
            </a:r>
          </a:p>
          <a:p>
            <a:pPr marL="0" indent="0">
              <a:buNone/>
            </a:pPr>
            <a:r>
              <a:rPr lang="es-US" sz="2400" i="1" dirty="0" smtClean="0"/>
              <a:t> siempre y cuando      para que      sin que </a:t>
            </a:r>
          </a:p>
          <a:p>
            <a:pPr marL="0" indent="0">
              <a:buNone/>
            </a:pPr>
            <a:endParaRPr lang="es-US" sz="2000" b="1" dirty="0" smtClean="0"/>
          </a:p>
          <a:p>
            <a:pPr marL="0" indent="0">
              <a:buNone/>
            </a:pPr>
            <a:r>
              <a:rPr lang="es-US" sz="2400" dirty="0" smtClean="0"/>
              <a:t>Me voy a quedar en este empleo, ________________ me suban el sueldo. De lo contrario me voy.</a:t>
            </a:r>
          </a:p>
          <a:p>
            <a:pPr marL="0" indent="0">
              <a:buNone/>
            </a:pPr>
            <a:endParaRPr lang="es-US" sz="2400" dirty="0" smtClean="0"/>
          </a:p>
          <a:p>
            <a:pPr marL="0" indent="0">
              <a:buNone/>
            </a:pPr>
            <a:r>
              <a:rPr lang="es-US" sz="2400" dirty="0" smtClean="0"/>
              <a:t>_____________te llamen para la entrevista me llamas para que practiquemos. Así vas a estar menos nerviosa. </a:t>
            </a:r>
          </a:p>
          <a:p>
            <a:pPr marL="0" indent="0">
              <a:buNone/>
            </a:pPr>
            <a:endParaRPr lang="es-US" sz="2400" dirty="0" smtClean="0"/>
          </a:p>
          <a:p>
            <a:pPr marL="0" indent="0">
              <a:buNone/>
            </a:pPr>
            <a:r>
              <a:rPr lang="es-US" sz="2400" dirty="0" smtClean="0"/>
              <a:t>Tengo que hablar con la oficina de recursos humanos __________ me den los días de licencia de paternidad. </a:t>
            </a:r>
          </a:p>
          <a:p>
            <a:pPr marL="0" indent="0">
              <a:buNone/>
            </a:pPr>
            <a:endParaRPr lang="es-US" sz="2400" dirty="0" smtClean="0"/>
          </a:p>
          <a:p>
            <a:pPr marL="0" indent="0">
              <a:buNone/>
            </a:pPr>
            <a:r>
              <a:rPr lang="es-US" sz="2400" dirty="0" smtClean="0"/>
              <a:t>Firmó  el contrato _________________ el abogado lo revisara. Ahora debe atenerse a las consecuencias.</a:t>
            </a:r>
          </a:p>
          <a:p>
            <a:pPr marL="0" indent="0">
              <a:buNone/>
            </a:pPr>
            <a:endParaRPr lang="es-US" sz="2400" dirty="0" smtClean="0"/>
          </a:p>
          <a:p>
            <a:pPr marL="0" indent="0">
              <a:buNone/>
            </a:pPr>
            <a:r>
              <a:rPr lang="es-US" sz="2400" dirty="0" smtClean="0"/>
              <a:t>Pensamos irnos de vacaciones, __________me paguen pronto el aguinaldo de fin de año.</a:t>
            </a:r>
          </a:p>
          <a:p>
            <a:pPr marL="0" indent="0">
              <a:buNone/>
            </a:pPr>
            <a:endParaRPr lang="es-US" sz="2400" dirty="0" smtClean="0"/>
          </a:p>
          <a:p>
            <a:pPr marL="0" indent="0">
              <a:buNone/>
            </a:pPr>
            <a:r>
              <a:rPr lang="es-US" sz="2400" dirty="0" smtClean="0"/>
              <a:t>No voy a aceptar ese empleo ______________ me den buenos beneficios. </a:t>
            </a:r>
            <a:r>
              <a:rPr lang="es-US" sz="2000" dirty="0" smtClean="0"/>
              <a:t> </a:t>
            </a:r>
          </a:p>
          <a:p>
            <a:pPr marL="0" indent="0">
              <a:buNone/>
            </a:pPr>
            <a:endParaRPr lang="es-US" sz="2000" dirty="0" smtClean="0"/>
          </a:p>
          <a:p>
            <a:pPr marL="0" indent="0">
              <a:buNone/>
            </a:pPr>
            <a:endParaRPr lang="es-US" sz="2000" dirty="0"/>
          </a:p>
        </p:txBody>
      </p:sp>
      <p:sp>
        <p:nvSpPr>
          <p:cNvPr id="7" name="Text Placeholder 6"/>
          <p:cNvSpPr>
            <a:spLocks noGrp="1"/>
          </p:cNvSpPr>
          <p:nvPr>
            <p:ph type="body" sz="half" idx="2"/>
          </p:nvPr>
        </p:nvSpPr>
        <p:spPr>
          <a:xfrm>
            <a:off x="914400" y="990600"/>
            <a:ext cx="2514600" cy="5867400"/>
          </a:xfrm>
          <a:solidFill>
            <a:srgbClr val="FFCD2F"/>
          </a:solidFill>
          <a:ln>
            <a:solidFill>
              <a:schemeClr val="bg2">
                <a:lumMod val="25000"/>
              </a:schemeClr>
            </a:solidFill>
          </a:ln>
        </p:spPr>
        <p:txBody>
          <a:bodyPr>
            <a:normAutofit/>
          </a:bodyPr>
          <a:lstStyle/>
          <a:p>
            <a:r>
              <a:rPr lang="es-US" sz="2000" b="1" cap="all" dirty="0" smtClean="0"/>
              <a:t>Meta comunicativa</a:t>
            </a:r>
          </a:p>
          <a:p>
            <a:pPr>
              <a:buFontTx/>
              <a:buChar char="-"/>
            </a:pPr>
            <a:r>
              <a:rPr lang="es-US" sz="2000" i="1" dirty="0" smtClean="0"/>
              <a:t>Expresar condición, propósito y tiempo</a:t>
            </a:r>
          </a:p>
          <a:p>
            <a:pPr>
              <a:buFontTx/>
              <a:buChar char="-"/>
            </a:pPr>
            <a:endParaRPr lang="es-US" sz="2000" i="1" dirty="0" smtClean="0"/>
          </a:p>
          <a:p>
            <a:pPr>
              <a:buFontTx/>
              <a:buChar char="-"/>
            </a:pPr>
            <a:r>
              <a:rPr lang="es-US" sz="2000" i="1" dirty="0" smtClean="0"/>
              <a:t>Hablar sobre el trabajo</a:t>
            </a:r>
          </a:p>
          <a:p>
            <a:endParaRPr lang="es-US" sz="2000" i="1" dirty="0" smtClean="0"/>
          </a:p>
          <a:p>
            <a:endParaRPr lang="es-US" sz="2000" i="1" dirty="0" smtClean="0"/>
          </a:p>
          <a:p>
            <a:endParaRPr lang="es-US" sz="2000" i="1" dirty="0" smtClean="0"/>
          </a:p>
          <a:p>
            <a:endParaRPr lang="es-US" sz="2000" dirty="0" smtClean="0"/>
          </a:p>
          <a:p>
            <a:endParaRPr lang="es-US" sz="2000" i="1" dirty="0" smtClean="0"/>
          </a:p>
          <a:p>
            <a:endParaRPr lang="es-US" sz="2000" i="1" dirty="0" smtClean="0"/>
          </a:p>
          <a:p>
            <a:endParaRPr lang="es-US" sz="2000" dirty="0" smtClean="0"/>
          </a:p>
          <a:p>
            <a:endParaRPr lang="es-US" sz="2000" dirty="0"/>
          </a:p>
        </p:txBody>
      </p:sp>
      <p:sp>
        <p:nvSpPr>
          <p:cNvPr id="13" name="Rectangle 12"/>
          <p:cNvSpPr/>
          <p:nvPr/>
        </p:nvSpPr>
        <p:spPr>
          <a:xfrm>
            <a:off x="0" y="0"/>
            <a:ext cx="9144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box(in)">
                                      <p:cBhvr>
                                        <p:cTn id="11" dur="500"/>
                                        <p:tgtEl>
                                          <p:spTgt spid="7">
                                            <p:txEl>
                                              <p:pRg st="0" end="0"/>
                                            </p:txEl>
                                          </p:spTgt>
                                        </p:tgtEl>
                                      </p:cBhvr>
                                    </p:animEffect>
                                  </p:childTnLst>
                                </p:cTn>
                              </p:par>
                              <p:par>
                                <p:cTn id="12" presetID="4" presetClass="entr" presetSubtype="16" fill="hold" nodeType="with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box(in)">
                                      <p:cBhvr>
                                        <p:cTn id="14" dur="500"/>
                                        <p:tgtEl>
                                          <p:spTgt spid="7">
                                            <p:txEl>
                                              <p:pRg st="1" end="1"/>
                                            </p:txEl>
                                          </p:spTgt>
                                        </p:tgtEl>
                                      </p:cBhvr>
                                    </p:animEffect>
                                  </p:childTnLst>
                                </p:cTn>
                              </p:par>
                              <p:par>
                                <p:cTn id="15" presetID="4" presetClass="entr" presetSubtype="16"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animEffect transition="in" filter="box(in)">
                                      <p:cBhvr>
                                        <p:cTn id="17" dur="500"/>
                                        <p:tgtEl>
                                          <p:spTgt spid="7">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6">
                                            <p:txEl>
                                              <p:pRg st="1" end="1"/>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6">
                                            <p:txEl>
                                              <p:pRg st="2" end="2"/>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6">
                                            <p:txEl>
                                              <p:pRg st="3" end="3"/>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6">
                                            <p:txEl>
                                              <p:pRg st="5" end="5"/>
                                            </p:txEl>
                                          </p:spTgt>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6">
                                            <p:txEl>
                                              <p:pRg st="9" end="9"/>
                                            </p:txEl>
                                          </p:spTgt>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6">
                                            <p:txEl>
                                              <p:pRg st="11" end="11"/>
                                            </p:txEl>
                                          </p:spTgt>
                                        </p:tgtEl>
                                        <p:attrNameLst>
                                          <p:attrName>style.visibility</p:attrName>
                                        </p:attrNameLst>
                                      </p:cBhvr>
                                      <p:to>
                                        <p:strVal val="visible"/>
                                      </p:to>
                                    </p:set>
                                  </p:childTnLst>
                                </p:cTn>
                              </p:par>
                              <p:par>
                                <p:cTn id="36" presetID="1" presetClass="entr" presetSubtype="0" fill="hold" nodeType="withEffect">
                                  <p:stCondLst>
                                    <p:cond delay="0"/>
                                  </p:stCondLst>
                                  <p:childTnLst>
                                    <p:set>
                                      <p:cBhvr>
                                        <p:cTn id="37" dur="1" fill="hold">
                                          <p:stCondLst>
                                            <p:cond delay="0"/>
                                          </p:stCondLst>
                                        </p:cTn>
                                        <p:tgtEl>
                                          <p:spTgt spid="6">
                                            <p:txEl>
                                              <p:pRg st="13" end="13"/>
                                            </p:txEl>
                                          </p:spTgt>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6">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0"/>
            <a:ext cx="2551113" cy="1435100"/>
          </a:xfrm>
        </p:spPr>
        <p:txBody>
          <a:bodyPr>
            <a:normAutofit/>
          </a:bodyPr>
          <a:lstStyle/>
          <a:p>
            <a: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Repaso</a:t>
            </a:r>
            <a:b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br>
            <a:endParaRPr lang="es-US" sz="4000" dirty="0"/>
          </a:p>
        </p:txBody>
      </p:sp>
      <p:sp>
        <p:nvSpPr>
          <p:cNvPr id="6" name="Content Placeholder 5"/>
          <p:cNvSpPr>
            <a:spLocks noGrp="1"/>
          </p:cNvSpPr>
          <p:nvPr>
            <p:ph idx="1"/>
          </p:nvPr>
        </p:nvSpPr>
        <p:spPr>
          <a:xfrm>
            <a:off x="3429000" y="0"/>
            <a:ext cx="5715000" cy="6858000"/>
          </a:xfrm>
          <a:solidFill>
            <a:srgbClr val="FFCD2F"/>
          </a:solidFill>
        </p:spPr>
        <p:txBody>
          <a:bodyPr>
            <a:normAutofit fontScale="85000" lnSpcReduction="10000"/>
          </a:bodyPr>
          <a:lstStyle/>
          <a:p>
            <a:pPr marL="0" indent="0">
              <a:buNone/>
            </a:pPr>
            <a:r>
              <a:rPr lang="es-US" sz="2000" b="1" dirty="0" smtClean="0"/>
              <a:t>Actividad  16</a:t>
            </a:r>
          </a:p>
          <a:p>
            <a:pPr marL="0" indent="0">
              <a:buNone/>
            </a:pPr>
            <a:r>
              <a:rPr lang="es-US" sz="2000" dirty="0" smtClean="0"/>
              <a:t>Responde las siguientes preguntas usando las expresiones ni……ni, o…..o, ni siquiera. </a:t>
            </a:r>
          </a:p>
          <a:p>
            <a:pPr marL="0" indent="0">
              <a:buNone/>
            </a:pPr>
            <a:endParaRPr lang="es-US" sz="2000" dirty="0" smtClean="0"/>
          </a:p>
          <a:p>
            <a:pPr marL="457200" indent="-457200">
              <a:buAutoNum type="arabicPeriod"/>
            </a:pPr>
            <a:r>
              <a:rPr lang="es-US" sz="2000" dirty="0" smtClean="0">
                <a:latin typeface="Calibri"/>
              </a:rPr>
              <a:t>- ¿</a:t>
            </a:r>
            <a:r>
              <a:rPr lang="es-US" sz="2000" dirty="0" smtClean="0"/>
              <a:t>Ya sabes cuál es tu calificación en esta clase?</a:t>
            </a:r>
          </a:p>
          <a:p>
            <a:pPr marL="457200" indent="-457200">
              <a:buNone/>
            </a:pPr>
            <a:r>
              <a:rPr lang="es-US" sz="2000" dirty="0" smtClean="0"/>
              <a:t>        - No, el profesor ____________________ nos ha devuelto el examen de mitad de semestre. </a:t>
            </a:r>
          </a:p>
          <a:p>
            <a:pPr marL="457200" indent="-457200">
              <a:buNone/>
            </a:pPr>
            <a:endParaRPr lang="es-US" sz="2000" dirty="0" smtClean="0"/>
          </a:p>
          <a:p>
            <a:pPr marL="457200" indent="-457200">
              <a:buNone/>
            </a:pPr>
            <a:r>
              <a:rPr lang="es-US" sz="2000" dirty="0" smtClean="0"/>
              <a:t>2.   - Vas a hacer una especialización en química o en biología. </a:t>
            </a:r>
          </a:p>
          <a:p>
            <a:pPr marL="457200" indent="-457200">
              <a:buNone/>
            </a:pPr>
            <a:r>
              <a:rPr lang="es-US" sz="2000" dirty="0" smtClean="0"/>
              <a:t>        ___________________________. Descubrí que ninguna de las dos me llama la atención. </a:t>
            </a:r>
          </a:p>
          <a:p>
            <a:pPr marL="457200" indent="-457200">
              <a:buNone/>
            </a:pPr>
            <a:endParaRPr lang="es-US" sz="2000" dirty="0" smtClean="0"/>
          </a:p>
          <a:p>
            <a:pPr marL="457200" indent="-457200">
              <a:buAutoNum type="arabicPeriod" startAt="3"/>
            </a:pPr>
            <a:r>
              <a:rPr lang="es-US" sz="2000" dirty="0" smtClean="0">
                <a:latin typeface="Calibri"/>
              </a:rPr>
              <a:t>-¿</a:t>
            </a:r>
            <a:r>
              <a:rPr lang="es-US" sz="2000" dirty="0" smtClean="0"/>
              <a:t>Qué vas a hacer? </a:t>
            </a:r>
            <a:r>
              <a:rPr lang="es-US" sz="2000" dirty="0" smtClean="0">
                <a:latin typeface="Calibri"/>
              </a:rPr>
              <a:t>¿te vas a quedar o te vas a ir?</a:t>
            </a:r>
          </a:p>
          <a:p>
            <a:pPr marL="457200" indent="-457200">
              <a:buNone/>
            </a:pPr>
            <a:r>
              <a:rPr lang="es-US" sz="2000" dirty="0" smtClean="0">
                <a:latin typeface="Calibri"/>
              </a:rPr>
              <a:t>        - ___________________________. Pero no voy a pasar más tiempo sin tomar una decisión.</a:t>
            </a:r>
          </a:p>
          <a:p>
            <a:pPr marL="457200" indent="-457200">
              <a:buNone/>
            </a:pPr>
            <a:endParaRPr lang="es-US" sz="2000" dirty="0" smtClean="0">
              <a:latin typeface="Calibri"/>
            </a:endParaRPr>
          </a:p>
          <a:p>
            <a:pPr marL="457200" indent="-457200">
              <a:buAutoNum type="arabicPeriod" startAt="4"/>
            </a:pPr>
            <a:r>
              <a:rPr lang="es-US" sz="2000" dirty="0" smtClean="0">
                <a:latin typeface="Calibri"/>
              </a:rPr>
              <a:t>- ¿Te han llamado tu madre o tu hermana?</a:t>
            </a:r>
          </a:p>
          <a:p>
            <a:pPr marL="457200" indent="-457200">
              <a:buNone/>
            </a:pPr>
            <a:r>
              <a:rPr lang="es-US" sz="2000" dirty="0" smtClean="0">
                <a:latin typeface="Calibri"/>
              </a:rPr>
              <a:t>        - Ninguna de las dos. ______________________ me han llamado. </a:t>
            </a:r>
          </a:p>
          <a:p>
            <a:pPr marL="457200" indent="-457200">
              <a:buNone/>
            </a:pPr>
            <a:endParaRPr lang="es-US" sz="2000" dirty="0" smtClean="0">
              <a:latin typeface="Calibri"/>
            </a:endParaRPr>
          </a:p>
          <a:p>
            <a:pPr marL="457200" indent="-457200">
              <a:buAutoNum type="arabicPeriod" startAt="5"/>
            </a:pPr>
            <a:r>
              <a:rPr lang="es-US" sz="2000" dirty="0" smtClean="0">
                <a:latin typeface="Calibri"/>
              </a:rPr>
              <a:t>- ¿Dónde vas a vivir cuando te gradúes de la universidad?</a:t>
            </a:r>
          </a:p>
          <a:p>
            <a:pPr marL="457200" indent="-457200">
              <a:buNone/>
            </a:pPr>
            <a:r>
              <a:rPr lang="es-US" sz="2000" dirty="0" smtClean="0">
                <a:latin typeface="Calibri"/>
              </a:rPr>
              <a:t>         - ___________________________________. Esas son mis dos opciones. </a:t>
            </a:r>
            <a:endParaRPr lang="es-US" sz="2000" dirty="0" smtClean="0"/>
          </a:p>
          <a:p>
            <a:pPr marL="457200" indent="-457200">
              <a:buNone/>
            </a:pPr>
            <a:r>
              <a:rPr lang="es-US" sz="2000" dirty="0" smtClean="0"/>
              <a:t>         </a:t>
            </a:r>
          </a:p>
          <a:p>
            <a:pPr marL="457200" indent="-457200">
              <a:buNone/>
            </a:pPr>
            <a:endParaRPr lang="es-US" sz="2000" dirty="0"/>
          </a:p>
        </p:txBody>
      </p:sp>
      <p:sp>
        <p:nvSpPr>
          <p:cNvPr id="7" name="Text Placeholder 6"/>
          <p:cNvSpPr>
            <a:spLocks noGrp="1"/>
          </p:cNvSpPr>
          <p:nvPr>
            <p:ph type="body" sz="half" idx="2"/>
          </p:nvPr>
        </p:nvSpPr>
        <p:spPr>
          <a:xfrm>
            <a:off x="914400" y="990600"/>
            <a:ext cx="2514600" cy="5867400"/>
          </a:xfrm>
          <a:solidFill>
            <a:srgbClr val="FFCD2F"/>
          </a:solidFill>
          <a:ln>
            <a:solidFill>
              <a:schemeClr val="bg2">
                <a:lumMod val="25000"/>
              </a:schemeClr>
            </a:solidFill>
          </a:ln>
        </p:spPr>
        <p:txBody>
          <a:bodyPr>
            <a:normAutofit/>
          </a:bodyPr>
          <a:lstStyle/>
          <a:p>
            <a:r>
              <a:rPr lang="es-US" sz="2000" b="1" cap="all" dirty="0" smtClean="0"/>
              <a:t>Meta comunicativa</a:t>
            </a:r>
          </a:p>
          <a:p>
            <a:r>
              <a:rPr lang="es-US" sz="2000" i="1" dirty="0" smtClean="0"/>
              <a:t>- Negar y expresar opciones</a:t>
            </a:r>
          </a:p>
          <a:p>
            <a:endParaRPr lang="es-US" sz="2000" i="1" dirty="0" smtClean="0"/>
          </a:p>
          <a:p>
            <a:endParaRPr lang="es-US" sz="2000" i="1" dirty="0" smtClean="0"/>
          </a:p>
          <a:p>
            <a:endParaRPr lang="es-US" sz="2000" i="1" dirty="0" smtClean="0"/>
          </a:p>
          <a:p>
            <a:endParaRPr lang="es-US" sz="2000" dirty="0" smtClean="0"/>
          </a:p>
          <a:p>
            <a:endParaRPr lang="es-US" sz="2000" i="1" dirty="0" smtClean="0"/>
          </a:p>
          <a:p>
            <a:endParaRPr lang="es-US" sz="2000" i="1" dirty="0" smtClean="0"/>
          </a:p>
          <a:p>
            <a:endParaRPr lang="es-US" sz="2000" dirty="0" smtClean="0"/>
          </a:p>
          <a:p>
            <a:endParaRPr lang="es-US" sz="2000" dirty="0"/>
          </a:p>
        </p:txBody>
      </p:sp>
      <p:sp>
        <p:nvSpPr>
          <p:cNvPr id="13" name="Rectangle 12"/>
          <p:cNvSpPr/>
          <p:nvPr/>
        </p:nvSpPr>
        <p:spPr>
          <a:xfrm>
            <a:off x="0" y="0"/>
            <a:ext cx="9144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box(in)">
                                      <p:cBhvr>
                                        <p:cTn id="11" dur="500"/>
                                        <p:tgtEl>
                                          <p:spTgt spid="7">
                                            <p:txEl>
                                              <p:pRg st="0" end="0"/>
                                            </p:txEl>
                                          </p:spTgt>
                                        </p:tgtEl>
                                      </p:cBhvr>
                                    </p:animEffect>
                                  </p:childTnLst>
                                </p:cTn>
                              </p:par>
                              <p:par>
                                <p:cTn id="12" presetID="4" presetClass="entr" presetSubtype="16" fill="hold" nodeType="with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box(in)">
                                      <p:cBhvr>
                                        <p:cTn id="14" dur="500"/>
                                        <p:tgtEl>
                                          <p:spTgt spid="7">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10" end="10"/>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xEl>
                                              <p:pRg st="15" end="1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16" end="16"/>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fontScale="92500" lnSpcReduction="20000"/>
          </a:bodyPr>
          <a:lstStyle/>
          <a:p>
            <a:pPr>
              <a:buNone/>
            </a:pPr>
            <a:r>
              <a:rPr lang="en-US" sz="2000" b="1" dirty="0" err="1" smtClean="0"/>
              <a:t>Actividad</a:t>
            </a:r>
            <a:r>
              <a:rPr lang="en-US" sz="2000" b="1" dirty="0" smtClean="0"/>
              <a:t> 1</a:t>
            </a:r>
          </a:p>
          <a:p>
            <a:pPr marL="0" indent="0">
              <a:buNone/>
            </a:pPr>
            <a:r>
              <a:rPr lang="en-US" sz="2000" dirty="0" smtClean="0"/>
              <a:t>Completa la </a:t>
            </a:r>
            <a:r>
              <a:rPr lang="en-US" sz="2000" dirty="0" err="1" smtClean="0"/>
              <a:t>siguiente</a:t>
            </a:r>
            <a:r>
              <a:rPr lang="en-US" sz="2000" dirty="0" smtClean="0"/>
              <a:t> </a:t>
            </a:r>
            <a:r>
              <a:rPr lang="en-US" sz="2000" dirty="0" err="1" smtClean="0"/>
              <a:t>conversación</a:t>
            </a:r>
            <a:r>
              <a:rPr lang="en-US" sz="2000" dirty="0" smtClean="0"/>
              <a:t>. </a:t>
            </a:r>
            <a:r>
              <a:rPr lang="en-US" sz="2000" dirty="0" err="1" smtClean="0"/>
              <a:t>Usa</a:t>
            </a:r>
            <a:r>
              <a:rPr lang="en-US" sz="2000" dirty="0" smtClean="0"/>
              <a:t> </a:t>
            </a:r>
            <a:r>
              <a:rPr lang="en-US" sz="2000" dirty="0" err="1" smtClean="0"/>
              <a:t>las</a:t>
            </a:r>
            <a:r>
              <a:rPr lang="en-US" sz="2000" dirty="0" smtClean="0"/>
              <a:t> </a:t>
            </a:r>
            <a:r>
              <a:rPr lang="en-US" sz="2000" dirty="0" err="1" smtClean="0"/>
              <a:t>expresiones</a:t>
            </a:r>
            <a:r>
              <a:rPr lang="en-US" sz="2000" dirty="0" smtClean="0"/>
              <a:t> </a:t>
            </a:r>
            <a:r>
              <a:rPr lang="en-US" sz="2000" dirty="0" err="1" smtClean="0"/>
              <a:t>que</a:t>
            </a:r>
            <a:r>
              <a:rPr lang="en-US" sz="2000" dirty="0" smtClean="0"/>
              <a:t> </a:t>
            </a:r>
            <a:r>
              <a:rPr lang="en-US" sz="2000" dirty="0" err="1" smtClean="0"/>
              <a:t>aparecen</a:t>
            </a:r>
            <a:r>
              <a:rPr lang="en-US" sz="2000" dirty="0" smtClean="0"/>
              <a:t> al </a:t>
            </a:r>
            <a:r>
              <a:rPr lang="en-US" sz="2000" dirty="0" err="1" smtClean="0"/>
              <a:t>lado</a:t>
            </a:r>
            <a:r>
              <a:rPr lang="en-US" sz="2000" dirty="0" smtClean="0"/>
              <a:t>. </a:t>
            </a:r>
          </a:p>
          <a:p>
            <a:pPr marL="0" indent="0">
              <a:buNone/>
            </a:pPr>
            <a:endParaRPr lang="en-US" sz="2000" dirty="0" smtClean="0"/>
          </a:p>
          <a:p>
            <a:pPr marL="0" indent="0">
              <a:buNone/>
            </a:pPr>
            <a:r>
              <a:rPr lang="en-US" sz="2000" dirty="0" smtClean="0"/>
              <a:t>-</a:t>
            </a:r>
            <a:r>
              <a:rPr lang="en-US" sz="2000" i="1" dirty="0" err="1" smtClean="0"/>
              <a:t>Ximena</a:t>
            </a:r>
            <a:r>
              <a:rPr lang="en-US" sz="2000" dirty="0" smtClean="0"/>
              <a:t>: </a:t>
            </a:r>
            <a:r>
              <a:rPr lang="en-US" sz="2000" dirty="0" smtClean="0">
                <a:latin typeface="Calibri"/>
              </a:rPr>
              <a:t>¿</a:t>
            </a:r>
            <a:r>
              <a:rPr lang="en-US" sz="2000" dirty="0" err="1" smtClean="0"/>
              <a:t>Sabes</a:t>
            </a:r>
            <a:r>
              <a:rPr lang="en-US" sz="2000" dirty="0" smtClean="0"/>
              <a:t> </a:t>
            </a:r>
            <a:r>
              <a:rPr lang="en-US" sz="2000" dirty="0" err="1" smtClean="0"/>
              <a:t>qué</a:t>
            </a:r>
            <a:r>
              <a:rPr lang="en-US" sz="2000" dirty="0" smtClean="0"/>
              <a:t> </a:t>
            </a:r>
            <a:r>
              <a:rPr lang="en-US" sz="2000" dirty="0" err="1" smtClean="0"/>
              <a:t>opciones</a:t>
            </a:r>
            <a:r>
              <a:rPr lang="en-US" sz="2000" dirty="0" smtClean="0"/>
              <a:t> hay </a:t>
            </a:r>
            <a:r>
              <a:rPr lang="en-US" sz="2000" dirty="0" err="1" smtClean="0"/>
              <a:t>para</a:t>
            </a:r>
            <a:r>
              <a:rPr lang="en-US" sz="2000" dirty="0" smtClean="0"/>
              <a:t> </a:t>
            </a:r>
            <a:r>
              <a:rPr lang="en-US" sz="2000" dirty="0" err="1" smtClean="0"/>
              <a:t>hacer</a:t>
            </a:r>
            <a:r>
              <a:rPr lang="en-US" sz="2000" dirty="0" smtClean="0"/>
              <a:t> </a:t>
            </a:r>
            <a:r>
              <a:rPr lang="en-US" sz="2000" dirty="0" err="1" smtClean="0"/>
              <a:t>una</a:t>
            </a:r>
            <a:r>
              <a:rPr lang="en-US" sz="2000" dirty="0" smtClean="0"/>
              <a:t> </a:t>
            </a:r>
            <a:r>
              <a:rPr lang="en-US" sz="2000" dirty="0" err="1" smtClean="0"/>
              <a:t>pasantía</a:t>
            </a:r>
            <a:r>
              <a:rPr lang="en-US" sz="2000" dirty="0" smtClean="0"/>
              <a:t> en el </a:t>
            </a:r>
            <a:r>
              <a:rPr lang="en-US" sz="2000" dirty="0" err="1" smtClean="0"/>
              <a:t>extranjero</a:t>
            </a:r>
            <a:r>
              <a:rPr lang="en-US" sz="2000" dirty="0" smtClean="0"/>
              <a:t>?</a:t>
            </a:r>
          </a:p>
          <a:p>
            <a:pPr marL="0" indent="0">
              <a:buNone/>
            </a:pPr>
            <a:r>
              <a:rPr lang="en-US" sz="2000" dirty="0" smtClean="0"/>
              <a:t>-</a:t>
            </a:r>
            <a:r>
              <a:rPr lang="en-US" sz="2000" i="1" dirty="0" smtClean="0"/>
              <a:t>Carlos</a:t>
            </a:r>
            <a:r>
              <a:rPr lang="en-US" sz="2000" dirty="0" smtClean="0"/>
              <a:t>: Hay ________________. </a:t>
            </a:r>
            <a:r>
              <a:rPr lang="en-US" sz="2000" dirty="0" err="1" smtClean="0"/>
              <a:t>Puedo</a:t>
            </a:r>
            <a:r>
              <a:rPr lang="en-US" sz="2000" dirty="0" smtClean="0"/>
              <a:t> </a:t>
            </a:r>
            <a:r>
              <a:rPr lang="en-US" sz="2000" dirty="0" err="1" smtClean="0"/>
              <a:t>darte</a:t>
            </a:r>
            <a:r>
              <a:rPr lang="en-US" sz="2000" dirty="0" smtClean="0"/>
              <a:t> los </a:t>
            </a:r>
            <a:r>
              <a:rPr lang="en-US" sz="2000" dirty="0" err="1" smtClean="0"/>
              <a:t>datos</a:t>
            </a:r>
            <a:r>
              <a:rPr lang="en-US" sz="2000" dirty="0" smtClean="0"/>
              <a:t> de </a:t>
            </a:r>
            <a:r>
              <a:rPr lang="en-US" sz="2000" dirty="0" err="1" smtClean="0"/>
              <a:t>diferentes</a:t>
            </a:r>
            <a:r>
              <a:rPr lang="en-US" sz="2000" dirty="0" smtClean="0"/>
              <a:t> </a:t>
            </a:r>
            <a:r>
              <a:rPr lang="en-US" sz="2000" dirty="0" err="1" smtClean="0"/>
              <a:t>sitios</a:t>
            </a:r>
            <a:r>
              <a:rPr lang="en-US" sz="2000" dirty="0" smtClean="0"/>
              <a:t> en internet </a:t>
            </a:r>
            <a:r>
              <a:rPr lang="en-US" sz="2000" dirty="0" err="1" smtClean="0"/>
              <a:t>para</a:t>
            </a:r>
            <a:r>
              <a:rPr lang="en-US" sz="2000" dirty="0" smtClean="0"/>
              <a:t> </a:t>
            </a:r>
            <a:r>
              <a:rPr lang="en-US" sz="2000" dirty="0" err="1" smtClean="0"/>
              <a:t>que</a:t>
            </a:r>
            <a:r>
              <a:rPr lang="en-US" sz="2000" dirty="0" smtClean="0"/>
              <a:t> </a:t>
            </a:r>
            <a:r>
              <a:rPr lang="en-US" sz="2000" dirty="0" err="1" smtClean="0"/>
              <a:t>investigues</a:t>
            </a:r>
            <a:r>
              <a:rPr lang="en-US" sz="2000" dirty="0" smtClean="0"/>
              <a:t>. </a:t>
            </a:r>
            <a:r>
              <a:rPr lang="en-US" sz="2000" dirty="0" err="1" smtClean="0"/>
              <a:t>Yo</a:t>
            </a:r>
            <a:r>
              <a:rPr lang="en-US" sz="2000" dirty="0" smtClean="0"/>
              <a:t> </a:t>
            </a:r>
            <a:r>
              <a:rPr lang="en-US" sz="2000" dirty="0" err="1" smtClean="0"/>
              <a:t>estoy</a:t>
            </a:r>
            <a:r>
              <a:rPr lang="en-US" sz="2000" dirty="0" smtClean="0"/>
              <a:t> </a:t>
            </a:r>
            <a:r>
              <a:rPr lang="en-US" sz="2000" dirty="0" err="1" smtClean="0"/>
              <a:t>planeando</a:t>
            </a:r>
            <a:r>
              <a:rPr lang="en-US" sz="2000" dirty="0" smtClean="0"/>
              <a:t> </a:t>
            </a:r>
            <a:r>
              <a:rPr lang="en-US" sz="2000" dirty="0" err="1" smtClean="0"/>
              <a:t>hacer</a:t>
            </a:r>
            <a:r>
              <a:rPr lang="en-US" sz="2000" dirty="0" smtClean="0"/>
              <a:t> </a:t>
            </a:r>
            <a:r>
              <a:rPr lang="en-US" sz="2000" dirty="0" err="1" smtClean="0"/>
              <a:t>una</a:t>
            </a:r>
            <a:r>
              <a:rPr lang="en-US" sz="2000" dirty="0" smtClean="0"/>
              <a:t> </a:t>
            </a:r>
            <a:r>
              <a:rPr lang="en-US" sz="2000" dirty="0" err="1" smtClean="0"/>
              <a:t>pasantía</a:t>
            </a:r>
            <a:r>
              <a:rPr lang="en-US" sz="2000" dirty="0" smtClean="0"/>
              <a:t> </a:t>
            </a:r>
            <a:r>
              <a:rPr lang="en-US" sz="2000" dirty="0" err="1" smtClean="0"/>
              <a:t>durante</a:t>
            </a:r>
            <a:r>
              <a:rPr lang="en-US" sz="2000" dirty="0" smtClean="0"/>
              <a:t> mi </a:t>
            </a:r>
            <a:r>
              <a:rPr lang="en-US" sz="2000" dirty="0" err="1" smtClean="0"/>
              <a:t>último</a:t>
            </a:r>
            <a:r>
              <a:rPr lang="en-US" sz="2000" dirty="0" smtClean="0"/>
              <a:t> </a:t>
            </a:r>
            <a:r>
              <a:rPr lang="en-US" sz="2000" dirty="0" err="1" smtClean="0"/>
              <a:t>año</a:t>
            </a:r>
            <a:r>
              <a:rPr lang="en-US" sz="2000" dirty="0" smtClean="0"/>
              <a:t> de </a:t>
            </a:r>
            <a:r>
              <a:rPr lang="en-US" sz="2000" dirty="0" err="1" smtClean="0"/>
              <a:t>universidad</a:t>
            </a:r>
            <a:r>
              <a:rPr lang="en-US" sz="2000" dirty="0" smtClean="0"/>
              <a:t>. </a:t>
            </a:r>
          </a:p>
          <a:p>
            <a:pPr marL="0" indent="0">
              <a:buNone/>
            </a:pPr>
            <a:r>
              <a:rPr lang="en-US" sz="2000" dirty="0" smtClean="0"/>
              <a:t>-</a:t>
            </a:r>
            <a:r>
              <a:rPr lang="en-US" sz="2000" i="1" dirty="0" err="1" smtClean="0"/>
              <a:t>Ximena</a:t>
            </a:r>
            <a:r>
              <a:rPr lang="en-US" sz="2000" dirty="0" smtClean="0"/>
              <a:t>: ¿Hay </a:t>
            </a:r>
            <a:r>
              <a:rPr lang="en-US" sz="2000" dirty="0" err="1" smtClean="0"/>
              <a:t>algún</a:t>
            </a:r>
            <a:r>
              <a:rPr lang="en-US" sz="2000" dirty="0" smtClean="0"/>
              <a:t> </a:t>
            </a:r>
            <a:r>
              <a:rPr lang="en-US" sz="2000" dirty="0" err="1" smtClean="0"/>
              <a:t>país</a:t>
            </a:r>
            <a:r>
              <a:rPr lang="en-US" sz="2000" dirty="0" smtClean="0"/>
              <a:t> al </a:t>
            </a:r>
            <a:r>
              <a:rPr lang="en-US" sz="2000" dirty="0" err="1" smtClean="0"/>
              <a:t>que</a:t>
            </a:r>
            <a:r>
              <a:rPr lang="en-US" sz="2000" dirty="0" smtClean="0"/>
              <a:t> </a:t>
            </a:r>
            <a:r>
              <a:rPr lang="en-US" sz="2000" dirty="0" err="1" smtClean="0"/>
              <a:t>prefieras</a:t>
            </a:r>
            <a:r>
              <a:rPr lang="en-US" sz="2000" dirty="0" smtClean="0"/>
              <a:t> </a:t>
            </a:r>
            <a:r>
              <a:rPr lang="en-US" sz="2000" dirty="0" err="1" smtClean="0"/>
              <a:t>ir</a:t>
            </a:r>
            <a:r>
              <a:rPr lang="en-US" sz="2000" dirty="0" smtClean="0"/>
              <a:t>?</a:t>
            </a:r>
          </a:p>
          <a:p>
            <a:pPr marL="0" indent="0">
              <a:buNone/>
            </a:pPr>
            <a:r>
              <a:rPr lang="en-US" sz="2000" dirty="0" smtClean="0"/>
              <a:t>-</a:t>
            </a:r>
            <a:r>
              <a:rPr lang="en-US" sz="2000" i="1" dirty="0" smtClean="0"/>
              <a:t>Carlos</a:t>
            </a:r>
            <a:r>
              <a:rPr lang="en-US" sz="2000" dirty="0" smtClean="0"/>
              <a:t>: A </a:t>
            </a:r>
            <a:r>
              <a:rPr lang="en-US" sz="2000" dirty="0" err="1" smtClean="0"/>
              <a:t>decir</a:t>
            </a:r>
            <a:r>
              <a:rPr lang="en-US" sz="2000" dirty="0" smtClean="0"/>
              <a:t> </a:t>
            </a:r>
            <a:r>
              <a:rPr lang="en-US" sz="2000" dirty="0" err="1" smtClean="0"/>
              <a:t>verdad</a:t>
            </a:r>
            <a:r>
              <a:rPr lang="en-US" sz="2000" dirty="0" smtClean="0"/>
              <a:t>, ____________________, </a:t>
            </a:r>
            <a:r>
              <a:rPr lang="en-US" sz="2000" dirty="0" err="1" smtClean="0"/>
              <a:t>tengo</a:t>
            </a:r>
            <a:r>
              <a:rPr lang="en-US" sz="2000" dirty="0" smtClean="0"/>
              <a:t> </a:t>
            </a:r>
            <a:r>
              <a:rPr lang="en-US" sz="2000" dirty="0" err="1" smtClean="0"/>
              <a:t>varias</a:t>
            </a:r>
            <a:r>
              <a:rPr lang="en-US" sz="2000" dirty="0" smtClean="0"/>
              <a:t> </a:t>
            </a:r>
            <a:r>
              <a:rPr lang="en-US" sz="2000" dirty="0" err="1" smtClean="0"/>
              <a:t>opciones</a:t>
            </a:r>
            <a:r>
              <a:rPr lang="en-US" sz="2000" dirty="0" smtClean="0"/>
              <a:t>, </a:t>
            </a:r>
            <a:r>
              <a:rPr lang="en-US" sz="2000" dirty="0" err="1" smtClean="0"/>
              <a:t>pero</a:t>
            </a:r>
            <a:r>
              <a:rPr lang="en-US" sz="2000" dirty="0" smtClean="0"/>
              <a:t> no </a:t>
            </a:r>
            <a:r>
              <a:rPr lang="en-US" sz="2000" dirty="0" err="1" smtClean="0"/>
              <a:t>tengo</a:t>
            </a:r>
            <a:r>
              <a:rPr lang="en-US" sz="2000" dirty="0" smtClean="0"/>
              <a:t> </a:t>
            </a:r>
            <a:r>
              <a:rPr lang="en-US" sz="2000" dirty="0" err="1" smtClean="0"/>
              <a:t>ninguna</a:t>
            </a:r>
            <a:r>
              <a:rPr lang="en-US" sz="2000" dirty="0" smtClean="0"/>
              <a:t> </a:t>
            </a:r>
            <a:r>
              <a:rPr lang="en-US" sz="2000" dirty="0" err="1" smtClean="0"/>
              <a:t>preferencia</a:t>
            </a:r>
            <a:r>
              <a:rPr lang="en-US" sz="2000" dirty="0" smtClean="0"/>
              <a:t>. ¿</a:t>
            </a:r>
            <a:r>
              <a:rPr lang="en-US" sz="2000" dirty="0" err="1" smtClean="0"/>
              <a:t>Tú</a:t>
            </a:r>
            <a:r>
              <a:rPr lang="en-US" sz="2000" dirty="0" smtClean="0"/>
              <a:t> </a:t>
            </a:r>
            <a:r>
              <a:rPr lang="en-US" sz="2000" dirty="0" err="1" smtClean="0"/>
              <a:t>ya</a:t>
            </a:r>
            <a:r>
              <a:rPr lang="en-US" sz="2000" dirty="0" smtClean="0"/>
              <a:t> </a:t>
            </a:r>
            <a:r>
              <a:rPr lang="en-US" sz="2000" dirty="0" err="1" smtClean="0"/>
              <a:t>tienes</a:t>
            </a:r>
            <a:r>
              <a:rPr lang="en-US" sz="2000" dirty="0" smtClean="0"/>
              <a:t> </a:t>
            </a:r>
            <a:r>
              <a:rPr lang="en-US" sz="2000" dirty="0" err="1" smtClean="0"/>
              <a:t>algunas</a:t>
            </a:r>
            <a:r>
              <a:rPr lang="en-US" sz="2000" dirty="0" smtClean="0"/>
              <a:t> </a:t>
            </a:r>
            <a:r>
              <a:rPr lang="en-US" sz="2000" dirty="0" err="1" smtClean="0"/>
              <a:t>opciones</a:t>
            </a:r>
            <a:r>
              <a:rPr lang="en-US" sz="2000" dirty="0" smtClean="0"/>
              <a:t>? </a:t>
            </a:r>
          </a:p>
          <a:p>
            <a:pPr marL="0" indent="0">
              <a:buNone/>
            </a:pPr>
            <a:r>
              <a:rPr lang="en-US" sz="2000" dirty="0" smtClean="0"/>
              <a:t>-</a:t>
            </a:r>
            <a:r>
              <a:rPr lang="en-US" sz="2000" i="1" dirty="0" err="1" smtClean="0"/>
              <a:t>Ximena</a:t>
            </a:r>
            <a:r>
              <a:rPr lang="en-US" sz="2000" dirty="0" smtClean="0"/>
              <a:t>: ___________________. </a:t>
            </a:r>
            <a:r>
              <a:rPr lang="en-US" sz="2000" dirty="0" err="1" smtClean="0"/>
              <a:t>Estoy</a:t>
            </a:r>
            <a:r>
              <a:rPr lang="en-US" sz="2000" dirty="0" smtClean="0"/>
              <a:t> un </a:t>
            </a:r>
            <a:r>
              <a:rPr lang="en-US" sz="2000" dirty="0" err="1" smtClean="0"/>
              <a:t>poco</a:t>
            </a:r>
            <a:r>
              <a:rPr lang="en-US" sz="2000" dirty="0" smtClean="0"/>
              <a:t> </a:t>
            </a:r>
            <a:r>
              <a:rPr lang="en-US" sz="2000" dirty="0" err="1" smtClean="0"/>
              <a:t>preocupada</a:t>
            </a:r>
            <a:r>
              <a:rPr lang="en-US" sz="2000" dirty="0" smtClean="0"/>
              <a:t> </a:t>
            </a:r>
            <a:r>
              <a:rPr lang="en-US" sz="2000" dirty="0" err="1" smtClean="0"/>
              <a:t>porque</a:t>
            </a:r>
            <a:r>
              <a:rPr lang="en-US" sz="2000" dirty="0" smtClean="0"/>
              <a:t> el </a:t>
            </a:r>
            <a:r>
              <a:rPr lang="en-US" sz="2000" dirty="0" err="1" smtClean="0"/>
              <a:t>tiempo</a:t>
            </a:r>
            <a:r>
              <a:rPr lang="en-US" sz="2000" dirty="0" smtClean="0"/>
              <a:t> </a:t>
            </a:r>
            <a:r>
              <a:rPr lang="en-US" sz="2000" dirty="0" err="1" smtClean="0"/>
              <a:t>pasa</a:t>
            </a:r>
            <a:r>
              <a:rPr lang="en-US" sz="2000" dirty="0" smtClean="0"/>
              <a:t> </a:t>
            </a:r>
            <a:r>
              <a:rPr lang="en-US" sz="2000" dirty="0" err="1" smtClean="0"/>
              <a:t>muy</a:t>
            </a:r>
            <a:r>
              <a:rPr lang="en-US" sz="2000" dirty="0" smtClean="0"/>
              <a:t> </a:t>
            </a:r>
            <a:r>
              <a:rPr lang="en-US" sz="2000" dirty="0" err="1" smtClean="0"/>
              <a:t>rápido</a:t>
            </a:r>
            <a:r>
              <a:rPr lang="en-US" sz="2000" dirty="0" smtClean="0"/>
              <a:t> y </a:t>
            </a:r>
            <a:r>
              <a:rPr lang="en-US" sz="2000" dirty="0" err="1" smtClean="0"/>
              <a:t>aún</a:t>
            </a:r>
            <a:r>
              <a:rPr lang="en-US" sz="2000" dirty="0" smtClean="0"/>
              <a:t> no </a:t>
            </a:r>
            <a:r>
              <a:rPr lang="en-US" sz="2000" dirty="0" err="1" smtClean="0"/>
              <a:t>sé</a:t>
            </a:r>
            <a:r>
              <a:rPr lang="en-US" sz="2000" dirty="0" smtClean="0"/>
              <a:t> </a:t>
            </a:r>
            <a:r>
              <a:rPr lang="en-US" sz="2000" dirty="0" err="1" smtClean="0"/>
              <a:t>dónde</a:t>
            </a:r>
            <a:r>
              <a:rPr lang="en-US" sz="2000" dirty="0" smtClean="0"/>
              <a:t> </a:t>
            </a:r>
            <a:r>
              <a:rPr lang="en-US" sz="2000" dirty="0" err="1" smtClean="0"/>
              <a:t>voy</a:t>
            </a:r>
            <a:r>
              <a:rPr lang="en-US" sz="2000" dirty="0" smtClean="0"/>
              <a:t> a </a:t>
            </a:r>
            <a:r>
              <a:rPr lang="en-US" sz="2000" dirty="0" err="1" smtClean="0"/>
              <a:t>hacer</a:t>
            </a:r>
            <a:r>
              <a:rPr lang="en-US" sz="2000" dirty="0" smtClean="0"/>
              <a:t> mi </a:t>
            </a:r>
            <a:r>
              <a:rPr lang="en-US" sz="2000" dirty="0" err="1" smtClean="0"/>
              <a:t>pasantía</a:t>
            </a:r>
            <a:r>
              <a:rPr lang="en-US" sz="2000" dirty="0" smtClean="0"/>
              <a:t>. </a:t>
            </a:r>
          </a:p>
          <a:p>
            <a:pPr marL="0" indent="0">
              <a:buNone/>
            </a:pPr>
            <a:endParaRPr lang="en-US" sz="2000" dirty="0" smtClean="0"/>
          </a:p>
          <a:p>
            <a:pPr marL="0" indent="0">
              <a:buNone/>
            </a:pPr>
            <a:endParaRPr lang="en-US" sz="2000" dirty="0" smtClean="0"/>
          </a:p>
          <a:p>
            <a:pPr>
              <a:buNone/>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p:cNvPicPr>
            <a:picLocks noGrp="1" noChangeAspect="1" noChangeArrowheads="1"/>
          </p:cNvPicPr>
          <p:nvPr>
            <p:ph sz="half" idx="1"/>
          </p:nvPr>
        </p:nvPicPr>
        <p:blipFill>
          <a:blip r:embed="rId3" cstate="print"/>
          <a:srcRect l="18966" t="28534" r="25862" b="46932"/>
          <a:stretch>
            <a:fillRect/>
          </a:stretch>
        </p:blipFill>
        <p:spPr bwMode="auto">
          <a:xfrm>
            <a:off x="838200" y="0"/>
            <a:ext cx="4724400" cy="2057400"/>
          </a:xfrm>
          <a:prstGeom prst="rect">
            <a:avLst/>
          </a:prstGeom>
          <a:noFill/>
          <a:ln w="9525">
            <a:noFill/>
            <a:miter lim="800000"/>
            <a:headEnd/>
            <a:tailEnd/>
          </a:ln>
        </p:spPr>
      </p:pic>
      <p:pic>
        <p:nvPicPr>
          <p:cNvPr id="2051" name="Picture 3"/>
          <p:cNvPicPr>
            <a:picLocks noChangeAspect="1" noChangeArrowheads="1"/>
          </p:cNvPicPr>
          <p:nvPr/>
        </p:nvPicPr>
        <p:blipFill>
          <a:blip r:embed="rId4" cstate="print"/>
          <a:srcRect l="26862" t="16295" r="18961" b="9375"/>
          <a:stretch>
            <a:fillRect/>
          </a:stretch>
        </p:blipFill>
        <p:spPr bwMode="auto">
          <a:xfrm>
            <a:off x="762000" y="2133600"/>
            <a:ext cx="4800599" cy="4267200"/>
          </a:xfrm>
          <a:prstGeom prst="rect">
            <a:avLst/>
          </a:prstGeom>
          <a:noFill/>
          <a:ln w="9525">
            <a:noFill/>
            <a:miter lim="800000"/>
            <a:headEnd/>
            <a:tailEnd/>
          </a:ln>
        </p:spPr>
      </p:pic>
      <p:sp>
        <p:nvSpPr>
          <p:cNvPr id="8" name="Rectangle 7"/>
          <p:cNvSpPr/>
          <p:nvPr/>
        </p:nvSpPr>
        <p:spPr>
          <a:xfrm>
            <a:off x="762000" y="6248400"/>
            <a:ext cx="4800600" cy="609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box(in)">
                                      <p:cBhvr>
                                        <p:cTn id="7" dur="500"/>
                                        <p:tgtEl>
                                          <p:spTgt spid="4">
                                            <p:txEl>
                                              <p:pRg st="0" end="0"/>
                                            </p:txEl>
                                          </p:spTgt>
                                        </p:tgtEl>
                                      </p:cBhvr>
                                    </p:animEffect>
                                  </p:childTnLst>
                                </p:cTn>
                              </p:par>
                              <p:par>
                                <p:cTn id="8" presetID="4" presetClass="entr" presetSubtype="16"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box(in)">
                                      <p:cBhvr>
                                        <p:cTn id="10" dur="500"/>
                                        <p:tgtEl>
                                          <p:spTgt spid="4">
                                            <p:txEl>
                                              <p:pRg st="1" end="1"/>
                                            </p:txEl>
                                          </p:spTgt>
                                        </p:tgtEl>
                                      </p:cBhvr>
                                    </p:animEffect>
                                  </p:childTnLst>
                                </p:cTn>
                              </p:par>
                              <p:par>
                                <p:cTn id="11" presetID="4" presetClass="entr" presetSubtype="16" fill="hold"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animEffect transition="in" filter="box(in)">
                                      <p:cBhvr>
                                        <p:cTn id="13" dur="500"/>
                                        <p:tgtEl>
                                          <p:spTgt spid="4">
                                            <p:txEl>
                                              <p:pRg st="3" end="3"/>
                                            </p:txEl>
                                          </p:spTgt>
                                        </p:tgtEl>
                                      </p:cBhvr>
                                    </p:animEffect>
                                  </p:childTnLst>
                                </p:cTn>
                              </p:par>
                              <p:par>
                                <p:cTn id="14" presetID="4" presetClass="entr" presetSubtype="16" fill="hold" nodeType="withEffect">
                                  <p:stCondLst>
                                    <p:cond delay="0"/>
                                  </p:stCondLst>
                                  <p:childTnLst>
                                    <p:set>
                                      <p:cBhvr>
                                        <p:cTn id="15" dur="1" fill="hold">
                                          <p:stCondLst>
                                            <p:cond delay="0"/>
                                          </p:stCondLst>
                                        </p:cTn>
                                        <p:tgtEl>
                                          <p:spTgt spid="4">
                                            <p:txEl>
                                              <p:pRg st="4" end="4"/>
                                            </p:txEl>
                                          </p:spTgt>
                                        </p:tgtEl>
                                        <p:attrNameLst>
                                          <p:attrName>style.visibility</p:attrName>
                                        </p:attrNameLst>
                                      </p:cBhvr>
                                      <p:to>
                                        <p:strVal val="visible"/>
                                      </p:to>
                                    </p:set>
                                    <p:animEffect transition="in" filter="box(in)">
                                      <p:cBhvr>
                                        <p:cTn id="16" dur="500"/>
                                        <p:tgtEl>
                                          <p:spTgt spid="4">
                                            <p:txEl>
                                              <p:pRg st="4" end="4"/>
                                            </p:txEl>
                                          </p:spTgt>
                                        </p:tgtEl>
                                      </p:cBhvr>
                                    </p:animEffect>
                                  </p:childTnLst>
                                </p:cTn>
                              </p:par>
                              <p:par>
                                <p:cTn id="17" presetID="4" presetClass="entr" presetSubtype="16"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animEffect transition="in" filter="box(in)">
                                      <p:cBhvr>
                                        <p:cTn id="19" dur="500"/>
                                        <p:tgtEl>
                                          <p:spTgt spid="4">
                                            <p:txEl>
                                              <p:pRg st="5" end="5"/>
                                            </p:txEl>
                                          </p:spTgt>
                                        </p:tgtEl>
                                      </p:cBhvr>
                                    </p:animEffect>
                                  </p:childTnLst>
                                </p:cTn>
                              </p:par>
                              <p:par>
                                <p:cTn id="20" presetID="4" presetClass="entr" presetSubtype="16"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animEffect transition="in" filter="box(in)">
                                      <p:cBhvr>
                                        <p:cTn id="22" dur="500"/>
                                        <p:tgtEl>
                                          <p:spTgt spid="4">
                                            <p:txEl>
                                              <p:pRg st="6" end="6"/>
                                            </p:txEl>
                                          </p:spTgt>
                                        </p:tgtEl>
                                      </p:cBhvr>
                                    </p:animEffect>
                                  </p:childTnLst>
                                </p:cTn>
                              </p:par>
                              <p:par>
                                <p:cTn id="23" presetID="4" presetClass="entr" presetSubtype="16" fill="hold" nodeType="with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box(in)">
                                      <p:cBhvr>
                                        <p:cTn id="25"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914400" y="0"/>
            <a:ext cx="2551113" cy="1435100"/>
          </a:xfrm>
        </p:spPr>
        <p:txBody>
          <a:bodyPr>
            <a:normAutofit/>
          </a:bodyPr>
          <a:lstStyle/>
          <a:p>
            <a: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Repaso</a:t>
            </a:r>
            <a:br>
              <a:rPr lang="es-US" sz="400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br>
            <a:endParaRPr lang="es-US" sz="4000" dirty="0"/>
          </a:p>
        </p:txBody>
      </p:sp>
      <p:sp>
        <p:nvSpPr>
          <p:cNvPr id="6" name="Content Placeholder 5"/>
          <p:cNvSpPr>
            <a:spLocks noGrp="1"/>
          </p:cNvSpPr>
          <p:nvPr>
            <p:ph idx="1"/>
          </p:nvPr>
        </p:nvSpPr>
        <p:spPr>
          <a:xfrm>
            <a:off x="3429000" y="0"/>
            <a:ext cx="5715000" cy="6858000"/>
          </a:xfrm>
          <a:solidFill>
            <a:srgbClr val="FFCD2F"/>
          </a:solidFill>
        </p:spPr>
        <p:txBody>
          <a:bodyPr>
            <a:normAutofit lnSpcReduction="10000"/>
          </a:bodyPr>
          <a:lstStyle/>
          <a:p>
            <a:pPr marL="0" indent="0">
              <a:buNone/>
            </a:pPr>
            <a:r>
              <a:rPr lang="es-US" sz="2000" b="1" dirty="0" smtClean="0"/>
              <a:t>Actividad 17</a:t>
            </a:r>
          </a:p>
          <a:p>
            <a:pPr marL="0" indent="0">
              <a:buNone/>
            </a:pPr>
            <a:r>
              <a:rPr lang="es-US" sz="2000" dirty="0" smtClean="0"/>
              <a:t>Completa las oraciones utilizando la forma recíproca del verbo entre paréntesis. </a:t>
            </a:r>
          </a:p>
          <a:p>
            <a:pPr marL="0" indent="0">
              <a:buNone/>
            </a:pPr>
            <a:endParaRPr lang="es-US" sz="2000" b="1" dirty="0" smtClean="0"/>
          </a:p>
          <a:p>
            <a:pPr marL="0" indent="0">
              <a:buNone/>
            </a:pPr>
            <a:r>
              <a:rPr lang="es-US" sz="2000" dirty="0" smtClean="0"/>
              <a:t>Mi compañero de cuarto y yo__________________ (llevarse bien) antes, pero ahora las cosas han cambiado. </a:t>
            </a:r>
          </a:p>
          <a:p>
            <a:pPr marL="0" indent="0">
              <a:buNone/>
            </a:pPr>
            <a:endParaRPr lang="es-US" sz="2000" dirty="0" smtClean="0"/>
          </a:p>
          <a:p>
            <a:pPr marL="0" indent="0">
              <a:buNone/>
            </a:pPr>
            <a:r>
              <a:rPr lang="es-US" sz="2000" dirty="0" smtClean="0"/>
              <a:t>Marcela y su madre _________________ (ayudarse) siempre. </a:t>
            </a:r>
          </a:p>
          <a:p>
            <a:pPr marL="0" indent="0">
              <a:buNone/>
            </a:pPr>
            <a:endParaRPr lang="es-US" sz="2000" dirty="0" smtClean="0"/>
          </a:p>
          <a:p>
            <a:pPr marL="0" indent="0">
              <a:buNone/>
            </a:pPr>
            <a:r>
              <a:rPr lang="es-US" sz="2000" dirty="0" smtClean="0"/>
              <a:t>Felipe y yo ________________ (mirarse) a los ojos y nos dimos cuenta que todo había cambiado entre nosotros. </a:t>
            </a:r>
          </a:p>
          <a:p>
            <a:pPr marL="0" indent="0">
              <a:buNone/>
            </a:pPr>
            <a:endParaRPr lang="es-US" sz="2000" dirty="0" smtClean="0"/>
          </a:p>
          <a:p>
            <a:pPr marL="0" indent="0">
              <a:buNone/>
            </a:pPr>
            <a:r>
              <a:rPr lang="es-US" sz="2000" dirty="0" smtClean="0"/>
              <a:t>No lo entiendo, pero los Pérez y los González _____________________ (odiarse). Siempre ha sido así. </a:t>
            </a:r>
          </a:p>
          <a:p>
            <a:pPr marL="0" indent="0">
              <a:buNone/>
            </a:pPr>
            <a:endParaRPr lang="es-US" sz="2000" dirty="0" smtClean="0"/>
          </a:p>
          <a:p>
            <a:pPr marL="0" indent="0">
              <a:buNone/>
            </a:pPr>
            <a:r>
              <a:rPr lang="es-US" sz="2000" dirty="0" smtClean="0"/>
              <a:t>Aunque no lo quieras aceptar, tú y yo _______________ (quererse) mucho todavía. </a:t>
            </a:r>
          </a:p>
          <a:p>
            <a:pPr marL="0" indent="0">
              <a:buNone/>
            </a:pPr>
            <a:endParaRPr lang="es-US" sz="2000" dirty="0" smtClean="0"/>
          </a:p>
          <a:p>
            <a:pPr marL="0" indent="0">
              <a:buNone/>
            </a:pPr>
            <a:endParaRPr lang="es-US" sz="2000" dirty="0"/>
          </a:p>
        </p:txBody>
      </p:sp>
      <p:sp>
        <p:nvSpPr>
          <p:cNvPr id="7" name="Text Placeholder 6"/>
          <p:cNvSpPr>
            <a:spLocks noGrp="1"/>
          </p:cNvSpPr>
          <p:nvPr>
            <p:ph type="body" sz="half" idx="2"/>
          </p:nvPr>
        </p:nvSpPr>
        <p:spPr>
          <a:xfrm>
            <a:off x="914400" y="990600"/>
            <a:ext cx="2514600" cy="5867400"/>
          </a:xfrm>
          <a:solidFill>
            <a:srgbClr val="FFCD2F"/>
          </a:solidFill>
          <a:ln>
            <a:solidFill>
              <a:schemeClr val="bg2">
                <a:lumMod val="25000"/>
              </a:schemeClr>
            </a:solidFill>
          </a:ln>
        </p:spPr>
        <p:txBody>
          <a:bodyPr>
            <a:normAutofit/>
          </a:bodyPr>
          <a:lstStyle/>
          <a:p>
            <a:r>
              <a:rPr lang="es-US" sz="2000" b="1" cap="all" dirty="0" smtClean="0"/>
              <a:t>Meta comunicativa</a:t>
            </a:r>
          </a:p>
          <a:p>
            <a:r>
              <a:rPr lang="es-US" sz="2000" i="1" dirty="0" smtClean="0"/>
              <a:t>- Describir acciones recíprocas</a:t>
            </a:r>
          </a:p>
          <a:p>
            <a:endParaRPr lang="es-US" sz="2000" i="1" dirty="0" smtClean="0"/>
          </a:p>
          <a:p>
            <a:endParaRPr lang="es-US" sz="2000" i="1" dirty="0" smtClean="0"/>
          </a:p>
          <a:p>
            <a:endParaRPr lang="es-US" sz="2000" i="1" dirty="0" smtClean="0"/>
          </a:p>
          <a:p>
            <a:endParaRPr lang="es-US" sz="2000" dirty="0" smtClean="0"/>
          </a:p>
          <a:p>
            <a:endParaRPr lang="es-US" sz="2000" i="1" dirty="0" smtClean="0"/>
          </a:p>
          <a:p>
            <a:endParaRPr lang="es-US" sz="2000" i="1" dirty="0" smtClean="0"/>
          </a:p>
          <a:p>
            <a:endParaRPr lang="es-US" sz="2000" dirty="0" smtClean="0"/>
          </a:p>
          <a:p>
            <a:endParaRPr lang="es-US" sz="2000" dirty="0"/>
          </a:p>
        </p:txBody>
      </p:sp>
      <p:sp>
        <p:nvSpPr>
          <p:cNvPr id="13" name="Rectangle 12"/>
          <p:cNvSpPr/>
          <p:nvPr/>
        </p:nvSpPr>
        <p:spPr>
          <a:xfrm>
            <a:off x="0" y="0"/>
            <a:ext cx="9144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dirty="0">
              <a:solidFill>
                <a:srgbClr val="FF000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animEffect transition="in" filter="box(in)">
                                      <p:cBhvr>
                                        <p:cTn id="11" dur="500"/>
                                        <p:tgtEl>
                                          <p:spTgt spid="7">
                                            <p:txEl>
                                              <p:pRg st="0" end="0"/>
                                            </p:txEl>
                                          </p:spTgt>
                                        </p:tgtEl>
                                      </p:cBhvr>
                                    </p:animEffect>
                                  </p:childTnLst>
                                </p:cTn>
                              </p:par>
                              <p:par>
                                <p:cTn id="12" presetID="4" presetClass="entr" presetSubtype="16" fill="hold" nodeType="withEffect">
                                  <p:stCondLst>
                                    <p:cond delay="0"/>
                                  </p:stCondLst>
                                  <p:childTnLst>
                                    <p:set>
                                      <p:cBhvr>
                                        <p:cTn id="13" dur="1" fill="hold">
                                          <p:stCondLst>
                                            <p:cond delay="0"/>
                                          </p:stCondLst>
                                        </p:cTn>
                                        <p:tgtEl>
                                          <p:spTgt spid="7">
                                            <p:txEl>
                                              <p:pRg st="1" end="1"/>
                                            </p:txEl>
                                          </p:spTgt>
                                        </p:tgtEl>
                                        <p:attrNameLst>
                                          <p:attrName>style.visibility</p:attrName>
                                        </p:attrNameLst>
                                      </p:cBhvr>
                                      <p:to>
                                        <p:strVal val="visible"/>
                                      </p:to>
                                    </p:set>
                                    <p:animEffect transition="in" filter="box(in)">
                                      <p:cBhvr>
                                        <p:cTn id="14" dur="500"/>
                                        <p:tgtEl>
                                          <p:spTgt spid="7">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lnSpcReduction="10000"/>
          </a:bodyPr>
          <a:lstStyle/>
          <a:p>
            <a:pPr>
              <a:buNone/>
            </a:pPr>
            <a:r>
              <a:rPr lang="en-US" sz="2000" b="1" dirty="0" err="1" smtClean="0"/>
              <a:t>Actividad</a:t>
            </a:r>
            <a:r>
              <a:rPr lang="en-US" sz="2000" b="1" dirty="0" smtClean="0"/>
              <a:t> 2</a:t>
            </a:r>
          </a:p>
          <a:p>
            <a:pPr marL="0" indent="0">
              <a:buNone/>
            </a:pPr>
            <a:r>
              <a:rPr lang="en-US" sz="2000" dirty="0" smtClean="0"/>
              <a:t>Trabaja con un </a:t>
            </a:r>
            <a:r>
              <a:rPr lang="en-US" sz="2000" dirty="0" err="1" smtClean="0"/>
              <a:t>compañero</a:t>
            </a:r>
            <a:r>
              <a:rPr lang="en-US" sz="2000" dirty="0" smtClean="0"/>
              <a:t>(a) de </a:t>
            </a:r>
            <a:r>
              <a:rPr lang="en-US" sz="2000" dirty="0" err="1" smtClean="0"/>
              <a:t>clase</a:t>
            </a:r>
            <a:r>
              <a:rPr lang="en-US" sz="2000" dirty="0" smtClean="0"/>
              <a:t> en la </a:t>
            </a:r>
            <a:r>
              <a:rPr lang="en-US" sz="2000" dirty="0" err="1" smtClean="0"/>
              <a:t>siguiente</a:t>
            </a:r>
            <a:r>
              <a:rPr lang="en-US" sz="2000" dirty="0" smtClean="0"/>
              <a:t> </a:t>
            </a:r>
            <a:r>
              <a:rPr lang="en-US" sz="2000" dirty="0" err="1" smtClean="0"/>
              <a:t>actividad</a:t>
            </a:r>
            <a:r>
              <a:rPr lang="en-US" sz="2000" dirty="0" smtClean="0"/>
              <a:t>. </a:t>
            </a:r>
            <a:r>
              <a:rPr lang="en-US" sz="2000" dirty="0" err="1" smtClean="0"/>
              <a:t>Primero</a:t>
            </a:r>
            <a:r>
              <a:rPr lang="en-US" sz="2000" dirty="0" smtClean="0"/>
              <a:t> </a:t>
            </a:r>
            <a:r>
              <a:rPr lang="en-US" sz="2000" dirty="0" err="1" smtClean="0"/>
              <a:t>trabajen</a:t>
            </a:r>
            <a:r>
              <a:rPr lang="en-US" sz="2000" dirty="0" smtClean="0"/>
              <a:t> </a:t>
            </a:r>
            <a:r>
              <a:rPr lang="en-US" sz="2000" dirty="0" err="1" smtClean="0"/>
              <a:t>individualmente</a:t>
            </a:r>
            <a:r>
              <a:rPr lang="en-US" sz="2000" dirty="0" smtClean="0"/>
              <a:t> y </a:t>
            </a:r>
            <a:r>
              <a:rPr lang="en-US" sz="2000" dirty="0" err="1" smtClean="0"/>
              <a:t>luego</a:t>
            </a:r>
            <a:r>
              <a:rPr lang="en-US" sz="2000" dirty="0" smtClean="0"/>
              <a:t> </a:t>
            </a:r>
            <a:r>
              <a:rPr lang="en-US" sz="2000" dirty="0" err="1" smtClean="0"/>
              <a:t>compartan</a:t>
            </a:r>
            <a:r>
              <a:rPr lang="en-US" sz="2000" dirty="0" smtClean="0"/>
              <a:t> la </a:t>
            </a:r>
            <a:r>
              <a:rPr lang="en-US" sz="2000" dirty="0" err="1" smtClean="0"/>
              <a:t>información</a:t>
            </a:r>
            <a:r>
              <a:rPr lang="en-US" sz="2000" dirty="0" smtClean="0"/>
              <a:t>.</a:t>
            </a:r>
          </a:p>
          <a:p>
            <a:pPr marL="0" indent="0">
              <a:buNone/>
            </a:pPr>
            <a:endParaRPr lang="en-US" sz="2000" dirty="0" smtClean="0"/>
          </a:p>
          <a:p>
            <a:pPr marL="0" indent="0">
              <a:buNone/>
            </a:pPr>
            <a:r>
              <a:rPr lang="en-US" sz="2000" dirty="0" err="1" smtClean="0"/>
              <a:t>Imagina</a:t>
            </a:r>
            <a:r>
              <a:rPr lang="en-US" sz="2000" dirty="0" smtClean="0"/>
              <a:t> </a:t>
            </a:r>
            <a:r>
              <a:rPr lang="en-US" sz="2000" dirty="0" err="1" smtClean="0"/>
              <a:t>que</a:t>
            </a:r>
            <a:r>
              <a:rPr lang="en-US" sz="2000" dirty="0" smtClean="0"/>
              <a:t> </a:t>
            </a:r>
            <a:r>
              <a:rPr lang="en-US" sz="2000" dirty="0" err="1" smtClean="0"/>
              <a:t>tienes</a:t>
            </a:r>
            <a:r>
              <a:rPr lang="en-US" sz="2000" dirty="0" smtClean="0"/>
              <a:t> la </a:t>
            </a:r>
            <a:r>
              <a:rPr lang="en-US" sz="2000" dirty="0" err="1" smtClean="0"/>
              <a:t>oportunidad</a:t>
            </a:r>
            <a:r>
              <a:rPr lang="en-US" sz="2000" dirty="0" smtClean="0"/>
              <a:t> de </a:t>
            </a:r>
            <a:r>
              <a:rPr lang="en-US" sz="2000" dirty="0" err="1" smtClean="0"/>
              <a:t>hacer</a:t>
            </a:r>
            <a:r>
              <a:rPr lang="en-US" sz="2000" dirty="0" smtClean="0"/>
              <a:t> </a:t>
            </a:r>
            <a:r>
              <a:rPr lang="en-US" sz="2000" dirty="0" err="1" smtClean="0"/>
              <a:t>una</a:t>
            </a:r>
            <a:r>
              <a:rPr lang="en-US" sz="2000" dirty="0" smtClean="0"/>
              <a:t> </a:t>
            </a:r>
            <a:r>
              <a:rPr lang="en-US" sz="2000" dirty="0" err="1" smtClean="0"/>
              <a:t>pasantía</a:t>
            </a:r>
            <a:r>
              <a:rPr lang="en-US" sz="2000" dirty="0" smtClean="0"/>
              <a:t> en </a:t>
            </a:r>
            <a:r>
              <a:rPr lang="en-US" sz="2000" dirty="0" err="1" smtClean="0"/>
              <a:t>otro</a:t>
            </a:r>
            <a:r>
              <a:rPr lang="en-US" sz="2000" dirty="0" smtClean="0"/>
              <a:t> </a:t>
            </a:r>
            <a:r>
              <a:rPr lang="en-US" sz="2000" dirty="0" err="1" smtClean="0"/>
              <a:t>país</a:t>
            </a:r>
            <a:r>
              <a:rPr lang="en-US" sz="2000" dirty="0" smtClean="0"/>
              <a:t>.  </a:t>
            </a:r>
            <a:r>
              <a:rPr lang="en-US" sz="2000" dirty="0" err="1" smtClean="0"/>
              <a:t>Responde</a:t>
            </a:r>
            <a:r>
              <a:rPr lang="en-US" sz="2000" dirty="0" smtClean="0"/>
              <a:t> </a:t>
            </a:r>
            <a:r>
              <a:rPr lang="en-US" sz="2000" dirty="0" err="1" smtClean="0"/>
              <a:t>las</a:t>
            </a:r>
            <a:r>
              <a:rPr lang="en-US" sz="2000" dirty="0" smtClean="0"/>
              <a:t> </a:t>
            </a:r>
            <a:r>
              <a:rPr lang="en-US" sz="2000" dirty="0" err="1" smtClean="0"/>
              <a:t>siguientes</a:t>
            </a:r>
            <a:r>
              <a:rPr lang="en-US" sz="2000" dirty="0" smtClean="0"/>
              <a:t> </a:t>
            </a:r>
            <a:r>
              <a:rPr lang="en-US" sz="2000" dirty="0" err="1" smtClean="0"/>
              <a:t>preguntas</a:t>
            </a:r>
            <a:r>
              <a:rPr lang="en-US" sz="2000" dirty="0" smtClean="0"/>
              <a:t>:</a:t>
            </a:r>
          </a:p>
          <a:p>
            <a:pPr marL="457200" indent="-457200">
              <a:buAutoNum type="arabicPeriod"/>
            </a:pPr>
            <a:r>
              <a:rPr lang="en-US" sz="2000" dirty="0" smtClean="0"/>
              <a:t>¿En </a:t>
            </a:r>
            <a:r>
              <a:rPr lang="en-US" sz="2000" dirty="0" err="1" smtClean="0"/>
              <a:t>qué</a:t>
            </a:r>
            <a:r>
              <a:rPr lang="en-US" sz="2000" dirty="0" smtClean="0"/>
              <a:t> </a:t>
            </a:r>
            <a:r>
              <a:rPr lang="en-US" sz="2000" dirty="0" err="1" smtClean="0"/>
              <a:t>país</a:t>
            </a:r>
            <a:r>
              <a:rPr lang="en-US" sz="2000" dirty="0" smtClean="0"/>
              <a:t> </a:t>
            </a:r>
            <a:r>
              <a:rPr lang="en-US" sz="2000" dirty="0" err="1" smtClean="0"/>
              <a:t>quieres</a:t>
            </a:r>
            <a:r>
              <a:rPr lang="en-US" sz="2000" dirty="0" smtClean="0"/>
              <a:t> </a:t>
            </a:r>
            <a:r>
              <a:rPr lang="en-US" sz="2000" dirty="0" err="1" smtClean="0"/>
              <a:t>hacer</a:t>
            </a:r>
            <a:r>
              <a:rPr lang="en-US" sz="2000" dirty="0" smtClean="0"/>
              <a:t> la </a:t>
            </a:r>
            <a:r>
              <a:rPr lang="en-US" sz="2000" dirty="0" err="1" smtClean="0"/>
              <a:t>pasantía</a:t>
            </a:r>
            <a:r>
              <a:rPr lang="en-US" sz="2000" dirty="0" smtClean="0"/>
              <a:t>? ¿</a:t>
            </a:r>
            <a:r>
              <a:rPr lang="en-US" sz="2000" dirty="0" err="1" smtClean="0"/>
              <a:t>Por</a:t>
            </a:r>
            <a:r>
              <a:rPr lang="en-US" sz="2000" dirty="0" smtClean="0"/>
              <a:t> </a:t>
            </a:r>
            <a:r>
              <a:rPr lang="en-US" sz="2000" dirty="0" err="1" smtClean="0"/>
              <a:t>qué</a:t>
            </a:r>
            <a:r>
              <a:rPr lang="en-US" sz="2000" dirty="0" smtClean="0"/>
              <a:t>?</a:t>
            </a:r>
          </a:p>
          <a:p>
            <a:pPr marL="457200" indent="-457200">
              <a:buAutoNum type="arabicPeriod"/>
            </a:pPr>
            <a:r>
              <a:rPr lang="en-US" sz="2000" dirty="0" smtClean="0"/>
              <a:t>¿</a:t>
            </a:r>
            <a:r>
              <a:rPr lang="en-US" sz="2000" dirty="0" err="1" smtClean="0"/>
              <a:t>Qué</a:t>
            </a:r>
            <a:r>
              <a:rPr lang="en-US" sz="2000" dirty="0" smtClean="0"/>
              <a:t> </a:t>
            </a:r>
            <a:r>
              <a:rPr lang="en-US" sz="2000" dirty="0" err="1" smtClean="0"/>
              <a:t>tipo</a:t>
            </a:r>
            <a:r>
              <a:rPr lang="en-US" sz="2000" dirty="0" smtClean="0"/>
              <a:t> de </a:t>
            </a:r>
            <a:r>
              <a:rPr lang="en-US" sz="2000" dirty="0" err="1" smtClean="0"/>
              <a:t>pasantía</a:t>
            </a:r>
            <a:r>
              <a:rPr lang="en-US" sz="2000" dirty="0" smtClean="0"/>
              <a:t> </a:t>
            </a:r>
            <a:r>
              <a:rPr lang="en-US" sz="2000" dirty="0" err="1" smtClean="0"/>
              <a:t>quieres</a:t>
            </a:r>
            <a:r>
              <a:rPr lang="en-US" sz="2000" dirty="0" smtClean="0"/>
              <a:t> </a:t>
            </a:r>
            <a:r>
              <a:rPr lang="en-US" sz="2000" dirty="0" err="1" smtClean="0"/>
              <a:t>hacer</a:t>
            </a:r>
            <a:r>
              <a:rPr lang="en-US" sz="2000" dirty="0" smtClean="0"/>
              <a:t>? ¿Con </a:t>
            </a:r>
            <a:r>
              <a:rPr lang="en-US" sz="2000" dirty="0" err="1" smtClean="0"/>
              <a:t>qué</a:t>
            </a:r>
            <a:r>
              <a:rPr lang="en-US" sz="2000" dirty="0" smtClean="0"/>
              <a:t> </a:t>
            </a:r>
            <a:r>
              <a:rPr lang="en-US" sz="2000" dirty="0" err="1" smtClean="0"/>
              <a:t>tipo</a:t>
            </a:r>
            <a:r>
              <a:rPr lang="en-US" sz="2000" dirty="0" smtClean="0"/>
              <a:t> de </a:t>
            </a:r>
            <a:r>
              <a:rPr lang="en-US" sz="2000" dirty="0" err="1" smtClean="0"/>
              <a:t>compañía</a:t>
            </a:r>
            <a:r>
              <a:rPr lang="en-US" sz="2000" dirty="0" smtClean="0"/>
              <a:t> </a:t>
            </a:r>
            <a:r>
              <a:rPr lang="en-US" sz="2000" dirty="0" err="1" smtClean="0"/>
              <a:t>quieres</a:t>
            </a:r>
            <a:r>
              <a:rPr lang="en-US" sz="2000" dirty="0" smtClean="0"/>
              <a:t> </a:t>
            </a:r>
            <a:r>
              <a:rPr lang="en-US" sz="2000" dirty="0" err="1" smtClean="0"/>
              <a:t>trabajar</a:t>
            </a:r>
            <a:r>
              <a:rPr lang="en-US" sz="2000" dirty="0" smtClean="0"/>
              <a:t>?</a:t>
            </a:r>
          </a:p>
          <a:p>
            <a:pPr marL="457200" indent="-457200">
              <a:buAutoNum type="arabicPeriod"/>
            </a:pPr>
            <a:r>
              <a:rPr lang="en-US" sz="2000" dirty="0" smtClean="0"/>
              <a:t>¿</a:t>
            </a:r>
            <a:r>
              <a:rPr lang="en-US" sz="2000" dirty="0" err="1" smtClean="0"/>
              <a:t>Por</a:t>
            </a:r>
            <a:r>
              <a:rPr lang="en-US" sz="2000" dirty="0" smtClean="0"/>
              <a:t> </a:t>
            </a:r>
            <a:r>
              <a:rPr lang="en-US" sz="2000" dirty="0" err="1" smtClean="0"/>
              <a:t>cuánto</a:t>
            </a:r>
            <a:r>
              <a:rPr lang="en-US" sz="2000" dirty="0" smtClean="0"/>
              <a:t> </a:t>
            </a:r>
            <a:r>
              <a:rPr lang="en-US" sz="2000" dirty="0" err="1" smtClean="0"/>
              <a:t>tiempo</a:t>
            </a:r>
            <a:r>
              <a:rPr lang="en-US" sz="2000" dirty="0" smtClean="0"/>
              <a:t> </a:t>
            </a:r>
            <a:r>
              <a:rPr lang="en-US" sz="2000" dirty="0" err="1" smtClean="0"/>
              <a:t>quieres</a:t>
            </a:r>
            <a:r>
              <a:rPr lang="en-US" sz="2000" dirty="0" smtClean="0"/>
              <a:t> </a:t>
            </a:r>
            <a:r>
              <a:rPr lang="en-US" sz="2000" dirty="0" err="1" smtClean="0"/>
              <a:t>hacer</a:t>
            </a:r>
            <a:r>
              <a:rPr lang="en-US" sz="2000" dirty="0" smtClean="0"/>
              <a:t> la </a:t>
            </a:r>
            <a:r>
              <a:rPr lang="en-US" sz="2000" dirty="0" err="1" smtClean="0"/>
              <a:t>pasantía</a:t>
            </a:r>
            <a:r>
              <a:rPr lang="en-US" sz="2000" dirty="0" smtClean="0"/>
              <a:t>?</a:t>
            </a:r>
          </a:p>
          <a:p>
            <a:pPr marL="457200" indent="-457200">
              <a:buAutoNum type="arabicPeriod"/>
            </a:pPr>
            <a:r>
              <a:rPr lang="en-US" sz="2000" dirty="0" smtClean="0"/>
              <a:t>¿</a:t>
            </a:r>
            <a:r>
              <a:rPr lang="en-US" sz="2000" dirty="0" err="1" smtClean="0"/>
              <a:t>Cuáles</a:t>
            </a:r>
            <a:r>
              <a:rPr lang="en-US" sz="2000" dirty="0" smtClean="0"/>
              <a:t> son </a:t>
            </a:r>
            <a:r>
              <a:rPr lang="en-US" sz="2000" dirty="0" err="1" smtClean="0"/>
              <a:t>las</a:t>
            </a:r>
            <a:r>
              <a:rPr lang="en-US" sz="2000" dirty="0" smtClean="0"/>
              <a:t> </a:t>
            </a:r>
            <a:r>
              <a:rPr lang="en-US" sz="2000" dirty="0" err="1" smtClean="0"/>
              <a:t>ventajas</a:t>
            </a:r>
            <a:r>
              <a:rPr lang="en-US" sz="2000" dirty="0" smtClean="0"/>
              <a:t> de </a:t>
            </a:r>
            <a:r>
              <a:rPr lang="en-US" sz="2000" dirty="0" err="1" smtClean="0"/>
              <a:t>hacer</a:t>
            </a:r>
            <a:r>
              <a:rPr lang="en-US" sz="2000" dirty="0" smtClean="0"/>
              <a:t> </a:t>
            </a:r>
            <a:r>
              <a:rPr lang="en-US" sz="2000" dirty="0" err="1" smtClean="0"/>
              <a:t>una</a:t>
            </a:r>
            <a:r>
              <a:rPr lang="en-US" sz="2000" dirty="0" smtClean="0"/>
              <a:t> </a:t>
            </a:r>
            <a:r>
              <a:rPr lang="en-US" sz="2000" dirty="0" err="1" smtClean="0"/>
              <a:t>pasantía</a:t>
            </a:r>
            <a:r>
              <a:rPr lang="en-US" sz="2000" dirty="0" smtClean="0"/>
              <a:t> en el exterior?</a:t>
            </a:r>
          </a:p>
          <a:p>
            <a:pPr marL="457200" indent="-457200">
              <a:buAutoNum type="arabicPeriod"/>
            </a:pPr>
            <a:endParaRPr lang="en-US" sz="2000" dirty="0" smtClean="0"/>
          </a:p>
          <a:p>
            <a:pPr marL="0" indent="0">
              <a:buNone/>
            </a:pPr>
            <a:endParaRPr lang="en-US" sz="2000" dirty="0" smtClean="0"/>
          </a:p>
          <a:p>
            <a:pPr>
              <a:buNone/>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248400"/>
            <a:ext cx="4800600" cy="609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a:blip r:embed="rId3" cstate="print"/>
          <a:srcRect l="20498" t="12500" r="26208" b="12500"/>
          <a:stretch>
            <a:fillRect/>
          </a:stretch>
        </p:blipFill>
        <p:spPr bwMode="auto">
          <a:xfrm>
            <a:off x="762000" y="0"/>
            <a:ext cx="4800600" cy="62484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box(in)">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childTnLst>
                                </p:cTn>
                              </p:par>
                              <p:par>
                                <p:cTn id="12" presetID="1" presetClass="entr" presetSubtype="0" fill="hold" nodeType="with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4">
                                            <p:txEl>
                                              <p:pRg st="3" end="3"/>
                                            </p:txEl>
                                          </p:spTgt>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childTnLst>
                                </p:cTn>
                              </p:par>
                              <p:par>
                                <p:cTn id="18" presetID="1" presetClass="entr" presetSubtype="0" fill="hold" nodeType="withEffect">
                                  <p:stCondLst>
                                    <p:cond delay="0"/>
                                  </p:stCondLst>
                                  <p:childTnLst>
                                    <p:set>
                                      <p:cBhvr>
                                        <p:cTn id="19" dur="1" fill="hold">
                                          <p:stCondLst>
                                            <p:cond delay="0"/>
                                          </p:stCondLst>
                                        </p:cTn>
                                        <p:tgtEl>
                                          <p:spTgt spid="4">
                                            <p:txEl>
                                              <p:pRg st="5" end="5"/>
                                            </p:txEl>
                                          </p:spTgt>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4">
                                            <p:txEl>
                                              <p:pRg st="6" end="6"/>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a:bodyPr>
          <a:lstStyle/>
          <a:p>
            <a:pPr>
              <a:buNone/>
            </a:pPr>
            <a:r>
              <a:rPr lang="en-US" sz="2000" b="1" dirty="0" err="1" smtClean="0"/>
              <a:t>Actividad</a:t>
            </a:r>
            <a:r>
              <a:rPr lang="en-US" sz="2000" b="1" dirty="0" smtClean="0"/>
              <a:t> 3</a:t>
            </a:r>
          </a:p>
          <a:p>
            <a:pPr marL="0" indent="0">
              <a:buNone/>
            </a:pPr>
            <a:r>
              <a:rPr lang="en-US" sz="2000" dirty="0" err="1" smtClean="0"/>
              <a:t>Trabajen</a:t>
            </a:r>
            <a:r>
              <a:rPr lang="en-US" sz="2000" dirty="0" smtClean="0"/>
              <a:t> en </a:t>
            </a:r>
            <a:r>
              <a:rPr lang="en-US" sz="2000" dirty="0" err="1" smtClean="0"/>
              <a:t>grupos</a:t>
            </a:r>
            <a:r>
              <a:rPr lang="en-US" sz="2000" dirty="0" smtClean="0"/>
              <a:t> </a:t>
            </a:r>
            <a:r>
              <a:rPr lang="en-US" sz="2000" dirty="0" err="1" smtClean="0"/>
              <a:t>pequeños</a:t>
            </a:r>
            <a:r>
              <a:rPr lang="en-US" sz="2000" dirty="0" smtClean="0"/>
              <a:t>. </a:t>
            </a:r>
            <a:r>
              <a:rPr lang="en-US" sz="2000" dirty="0" err="1" smtClean="0"/>
              <a:t>Expliquen</a:t>
            </a:r>
            <a:r>
              <a:rPr lang="en-US" sz="2000" dirty="0" smtClean="0"/>
              <a:t> en </a:t>
            </a:r>
            <a:r>
              <a:rPr lang="en-US" sz="2000" dirty="0" err="1" smtClean="0"/>
              <a:t>sus</a:t>
            </a:r>
            <a:r>
              <a:rPr lang="en-US" sz="2000" dirty="0" smtClean="0"/>
              <a:t> </a:t>
            </a:r>
            <a:r>
              <a:rPr lang="en-US" sz="2000" dirty="0" err="1" smtClean="0"/>
              <a:t>propias</a:t>
            </a:r>
            <a:r>
              <a:rPr lang="en-US" sz="2000" dirty="0" smtClean="0"/>
              <a:t> </a:t>
            </a:r>
            <a:r>
              <a:rPr lang="en-US" sz="2000" dirty="0" err="1" smtClean="0"/>
              <a:t>palabras</a:t>
            </a:r>
            <a:r>
              <a:rPr lang="en-US" sz="2000" dirty="0" smtClean="0"/>
              <a:t> los </a:t>
            </a:r>
            <a:r>
              <a:rPr lang="en-US" sz="2000" dirty="0" err="1" smtClean="0"/>
              <a:t>siguientes</a:t>
            </a:r>
            <a:r>
              <a:rPr lang="en-US" sz="2000" dirty="0" smtClean="0"/>
              <a:t> </a:t>
            </a:r>
            <a:r>
              <a:rPr lang="en-US" sz="2000" dirty="0" err="1" smtClean="0"/>
              <a:t>términos</a:t>
            </a:r>
            <a:r>
              <a:rPr lang="en-US" sz="2000" dirty="0" smtClean="0"/>
              <a:t> </a:t>
            </a:r>
            <a:r>
              <a:rPr lang="en-US" sz="2000" dirty="0" err="1" smtClean="0"/>
              <a:t>relacionados</a:t>
            </a:r>
            <a:r>
              <a:rPr lang="en-US" sz="2000" dirty="0" smtClean="0"/>
              <a:t> con el </a:t>
            </a:r>
            <a:r>
              <a:rPr lang="en-US" sz="2000" dirty="0" err="1" smtClean="0"/>
              <a:t>trabajo</a:t>
            </a:r>
            <a:r>
              <a:rPr lang="en-US" sz="2000" dirty="0" smtClean="0"/>
              <a:t>. </a:t>
            </a:r>
          </a:p>
          <a:p>
            <a:pPr>
              <a:buNone/>
            </a:pPr>
            <a:r>
              <a:rPr lang="en-US" sz="2000" dirty="0" err="1" smtClean="0"/>
              <a:t>Ej</a:t>
            </a:r>
            <a:r>
              <a:rPr lang="en-US" sz="2000" dirty="0" smtClean="0"/>
              <a:t>. </a:t>
            </a:r>
            <a:r>
              <a:rPr lang="en-US" sz="2000" dirty="0" err="1" smtClean="0"/>
              <a:t>Pasantía</a:t>
            </a:r>
            <a:r>
              <a:rPr lang="en-US" sz="2000" dirty="0" smtClean="0"/>
              <a:t>: Es un </a:t>
            </a:r>
            <a:r>
              <a:rPr lang="en-US" sz="2000" dirty="0" err="1" smtClean="0"/>
              <a:t>tipo</a:t>
            </a:r>
            <a:r>
              <a:rPr lang="en-US" sz="2000" dirty="0" smtClean="0"/>
              <a:t> de </a:t>
            </a:r>
            <a:r>
              <a:rPr lang="en-US" sz="2000" dirty="0" err="1" smtClean="0"/>
              <a:t>trabajo</a:t>
            </a:r>
            <a:r>
              <a:rPr lang="en-US" sz="2000" dirty="0" smtClean="0"/>
              <a:t> </a:t>
            </a:r>
            <a:r>
              <a:rPr lang="en-US" sz="2000" dirty="0" err="1" smtClean="0"/>
              <a:t>que</a:t>
            </a:r>
            <a:r>
              <a:rPr lang="en-US" sz="2000" dirty="0" smtClean="0"/>
              <a:t> </a:t>
            </a:r>
            <a:r>
              <a:rPr lang="en-US" sz="2000" dirty="0" err="1" smtClean="0"/>
              <a:t>obtienes</a:t>
            </a:r>
            <a:r>
              <a:rPr lang="en-US" sz="2000" dirty="0" smtClean="0"/>
              <a:t> </a:t>
            </a:r>
            <a:r>
              <a:rPr lang="en-US" sz="2000" dirty="0" err="1" smtClean="0"/>
              <a:t>cuando</a:t>
            </a:r>
            <a:r>
              <a:rPr lang="en-US" sz="2000" dirty="0" smtClean="0"/>
              <a:t> </a:t>
            </a:r>
            <a:r>
              <a:rPr lang="en-US" sz="2000" dirty="0" err="1" smtClean="0"/>
              <a:t>eres</a:t>
            </a:r>
            <a:r>
              <a:rPr lang="en-US" sz="2000" dirty="0" smtClean="0"/>
              <a:t> </a:t>
            </a:r>
            <a:r>
              <a:rPr lang="en-US" sz="2000" dirty="0" err="1" smtClean="0"/>
              <a:t>estudiante</a:t>
            </a:r>
            <a:r>
              <a:rPr lang="en-US" sz="2000" dirty="0" smtClean="0"/>
              <a:t>. Es </a:t>
            </a:r>
            <a:r>
              <a:rPr lang="en-US" sz="2000" dirty="0" err="1" smtClean="0"/>
              <a:t>muy</a:t>
            </a:r>
            <a:r>
              <a:rPr lang="en-US" sz="2000" dirty="0" smtClean="0"/>
              <a:t> </a:t>
            </a:r>
            <a:r>
              <a:rPr lang="en-US" sz="2000" dirty="0" err="1" smtClean="0"/>
              <a:t>importante</a:t>
            </a:r>
            <a:r>
              <a:rPr lang="en-US" sz="2000" dirty="0" smtClean="0"/>
              <a:t> </a:t>
            </a:r>
            <a:r>
              <a:rPr lang="en-US" sz="2000" dirty="0" err="1" smtClean="0"/>
              <a:t>porque</a:t>
            </a:r>
            <a:r>
              <a:rPr lang="en-US" sz="2000" dirty="0" smtClean="0"/>
              <a:t> </a:t>
            </a:r>
            <a:r>
              <a:rPr lang="en-US" sz="2000" dirty="0" err="1" smtClean="0"/>
              <a:t>te</a:t>
            </a:r>
            <a:r>
              <a:rPr lang="en-US" sz="2000" dirty="0" smtClean="0"/>
              <a:t> </a:t>
            </a:r>
            <a:r>
              <a:rPr lang="en-US" sz="2000" dirty="0" err="1" smtClean="0"/>
              <a:t>da</a:t>
            </a:r>
            <a:r>
              <a:rPr lang="en-US" sz="2000" dirty="0" smtClean="0"/>
              <a:t> </a:t>
            </a:r>
            <a:r>
              <a:rPr lang="en-US" sz="2000" dirty="0" err="1" smtClean="0"/>
              <a:t>práctica</a:t>
            </a:r>
            <a:r>
              <a:rPr lang="en-US" sz="2000" dirty="0" smtClean="0"/>
              <a:t> </a:t>
            </a:r>
            <a:r>
              <a:rPr lang="en-US" sz="2000" dirty="0" err="1" smtClean="0"/>
              <a:t>como</a:t>
            </a:r>
            <a:r>
              <a:rPr lang="en-US" sz="2000" dirty="0" smtClean="0"/>
              <a:t> </a:t>
            </a:r>
            <a:r>
              <a:rPr lang="en-US" sz="2000" dirty="0" err="1" smtClean="0"/>
              <a:t>profesional</a:t>
            </a:r>
            <a:r>
              <a:rPr lang="en-US" sz="2000" dirty="0" smtClean="0"/>
              <a:t>. </a:t>
            </a:r>
          </a:p>
          <a:p>
            <a:pPr>
              <a:buNone/>
            </a:pPr>
            <a:endParaRPr lang="en-US" sz="2000" dirty="0" smtClean="0"/>
          </a:p>
          <a:p>
            <a:pPr marL="0" indent="0">
              <a:buNone/>
            </a:pPr>
            <a:r>
              <a:rPr lang="en-US" sz="2000" dirty="0" smtClean="0"/>
              <a:t>-Tiempo </a:t>
            </a:r>
            <a:r>
              <a:rPr lang="en-US" sz="2000" dirty="0" err="1" smtClean="0"/>
              <a:t>parcial</a:t>
            </a:r>
            <a:r>
              <a:rPr lang="en-US" sz="2000" dirty="0" smtClean="0"/>
              <a:t> / </a:t>
            </a:r>
            <a:r>
              <a:rPr lang="en-US" sz="2000" dirty="0" err="1" smtClean="0"/>
              <a:t>tiempo</a:t>
            </a:r>
            <a:r>
              <a:rPr lang="en-US" sz="2000" dirty="0" smtClean="0"/>
              <a:t> </a:t>
            </a:r>
            <a:r>
              <a:rPr lang="en-US" sz="2000" dirty="0" err="1" smtClean="0"/>
              <a:t>completo</a:t>
            </a:r>
            <a:endParaRPr lang="en-US" sz="2000" dirty="0" smtClean="0"/>
          </a:p>
          <a:p>
            <a:pPr marL="0" indent="0">
              <a:buNone/>
            </a:pPr>
            <a:r>
              <a:rPr lang="en-US" sz="2000" dirty="0" smtClean="0"/>
              <a:t>-</a:t>
            </a:r>
            <a:r>
              <a:rPr lang="en-US" sz="2000" dirty="0" err="1" smtClean="0"/>
              <a:t>Seguro</a:t>
            </a:r>
            <a:r>
              <a:rPr lang="en-US" sz="2000" dirty="0" smtClean="0"/>
              <a:t> </a:t>
            </a:r>
            <a:r>
              <a:rPr lang="en-US" sz="2000" dirty="0" err="1" smtClean="0"/>
              <a:t>médico</a:t>
            </a:r>
            <a:endParaRPr lang="en-US" sz="2000" dirty="0" smtClean="0"/>
          </a:p>
          <a:p>
            <a:pPr marL="0" indent="0">
              <a:buFontTx/>
              <a:buChar char="-"/>
            </a:pPr>
            <a:r>
              <a:rPr lang="en-US" sz="2000" dirty="0" err="1" smtClean="0"/>
              <a:t>Beneficios</a:t>
            </a:r>
            <a:endParaRPr lang="en-US" sz="2000" dirty="0" smtClean="0"/>
          </a:p>
          <a:p>
            <a:pPr marL="0" indent="0">
              <a:buFontTx/>
              <a:buChar char="-"/>
            </a:pPr>
            <a:r>
              <a:rPr lang="en-US" sz="2000" dirty="0" err="1" smtClean="0"/>
              <a:t>Currículum</a:t>
            </a:r>
            <a:r>
              <a:rPr lang="en-US" sz="2000" dirty="0" smtClean="0"/>
              <a:t> / </a:t>
            </a:r>
            <a:r>
              <a:rPr lang="en-US" sz="2000" dirty="0" err="1" smtClean="0"/>
              <a:t>hoja</a:t>
            </a:r>
            <a:r>
              <a:rPr lang="en-US" sz="2000" dirty="0" smtClean="0"/>
              <a:t> de </a:t>
            </a:r>
            <a:r>
              <a:rPr lang="en-US" sz="2000" dirty="0" err="1" smtClean="0"/>
              <a:t>vida</a:t>
            </a:r>
            <a:endParaRPr lang="en-US" sz="2000" dirty="0" smtClean="0"/>
          </a:p>
          <a:p>
            <a:pPr marL="0" indent="0">
              <a:buFontTx/>
              <a:buChar char="-"/>
            </a:pPr>
            <a:r>
              <a:rPr lang="en-US" sz="2000" dirty="0" smtClean="0"/>
              <a:t> </a:t>
            </a:r>
            <a:r>
              <a:rPr lang="en-US" sz="2000" dirty="0" err="1" smtClean="0"/>
              <a:t>Carta</a:t>
            </a:r>
            <a:r>
              <a:rPr lang="en-US" sz="2000" dirty="0" smtClean="0"/>
              <a:t> de </a:t>
            </a:r>
            <a:r>
              <a:rPr lang="en-US" sz="2000" dirty="0" err="1" smtClean="0"/>
              <a:t>recomendación</a:t>
            </a:r>
            <a:endParaRPr lang="en-US" sz="2000" dirty="0" smtClean="0"/>
          </a:p>
          <a:p>
            <a:pPr marL="0" indent="0">
              <a:buFontTx/>
              <a:buChar char="-"/>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248400"/>
            <a:ext cx="4800600" cy="609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p:cNvPicPr>
            <a:picLocks noChangeAspect="1" noChangeArrowheads="1"/>
          </p:cNvPicPr>
          <p:nvPr/>
        </p:nvPicPr>
        <p:blipFill>
          <a:blip r:embed="rId3" cstate="print"/>
          <a:srcRect l="30454" t="11458" r="22108" b="14385"/>
          <a:stretch>
            <a:fillRect/>
          </a:stretch>
        </p:blipFill>
        <p:spPr bwMode="auto">
          <a:xfrm>
            <a:off x="762000" y="0"/>
            <a:ext cx="4876800" cy="62484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fontScale="85000" lnSpcReduction="10000"/>
          </a:bodyPr>
          <a:lstStyle/>
          <a:p>
            <a:pPr>
              <a:buNone/>
            </a:pPr>
            <a:r>
              <a:rPr lang="en-US" sz="2000" b="1" dirty="0" err="1" smtClean="0"/>
              <a:t>Actividad</a:t>
            </a:r>
            <a:r>
              <a:rPr lang="en-US" sz="2000" b="1" dirty="0" smtClean="0"/>
              <a:t> 4</a:t>
            </a:r>
          </a:p>
          <a:p>
            <a:pPr marL="0" indent="0">
              <a:buNone/>
            </a:pPr>
            <a:r>
              <a:rPr lang="en-US" sz="2000" dirty="0" smtClean="0"/>
              <a:t>Trabaja con un </a:t>
            </a:r>
            <a:r>
              <a:rPr lang="en-US" sz="2000" dirty="0" err="1" smtClean="0"/>
              <a:t>compañero</a:t>
            </a:r>
            <a:r>
              <a:rPr lang="en-US" sz="2000" dirty="0" smtClean="0"/>
              <a:t>, </a:t>
            </a:r>
            <a:r>
              <a:rPr lang="en-US" sz="2000" dirty="0" err="1" smtClean="0"/>
              <a:t>responde</a:t>
            </a:r>
            <a:r>
              <a:rPr lang="en-US" sz="2000" dirty="0" smtClean="0"/>
              <a:t> </a:t>
            </a:r>
            <a:r>
              <a:rPr lang="en-US" sz="2000" dirty="0" err="1" smtClean="0"/>
              <a:t>las</a:t>
            </a:r>
            <a:r>
              <a:rPr lang="en-US" sz="2000" dirty="0" smtClean="0"/>
              <a:t> </a:t>
            </a:r>
            <a:r>
              <a:rPr lang="en-US" sz="2000" dirty="0" err="1" smtClean="0"/>
              <a:t>siguientes</a:t>
            </a:r>
            <a:r>
              <a:rPr lang="en-US" sz="2000" dirty="0" smtClean="0"/>
              <a:t> </a:t>
            </a:r>
            <a:r>
              <a:rPr lang="en-US" sz="2000" dirty="0" err="1" smtClean="0"/>
              <a:t>preguntas</a:t>
            </a:r>
            <a:r>
              <a:rPr lang="en-US" sz="2000" dirty="0" smtClean="0"/>
              <a:t> </a:t>
            </a:r>
            <a:r>
              <a:rPr lang="en-US" sz="2000" dirty="0" err="1" smtClean="0"/>
              <a:t>relacionadas</a:t>
            </a:r>
            <a:r>
              <a:rPr lang="en-US" sz="2000" dirty="0" smtClean="0"/>
              <a:t> con el </a:t>
            </a:r>
            <a:r>
              <a:rPr lang="en-US" sz="2000" dirty="0" err="1" smtClean="0"/>
              <a:t>empleo</a:t>
            </a:r>
            <a:r>
              <a:rPr lang="en-US" sz="2000" dirty="0" smtClean="0"/>
              <a:t>. </a:t>
            </a:r>
          </a:p>
          <a:p>
            <a:pPr marL="0" indent="0">
              <a:buNone/>
            </a:pPr>
            <a:endParaRPr lang="en-US" sz="2000" dirty="0" smtClean="0"/>
          </a:p>
          <a:p>
            <a:pPr marL="457200" indent="-457200">
              <a:buNone/>
            </a:pPr>
            <a:r>
              <a:rPr lang="en-US" sz="1900" dirty="0" smtClean="0">
                <a:latin typeface="Calibri"/>
              </a:rPr>
              <a:t>1.     ¿</a:t>
            </a:r>
            <a:r>
              <a:rPr lang="en-US" sz="1900" dirty="0" err="1" smtClean="0"/>
              <a:t>Qué</a:t>
            </a:r>
            <a:r>
              <a:rPr lang="en-US" sz="1900" dirty="0" smtClean="0"/>
              <a:t> </a:t>
            </a:r>
            <a:r>
              <a:rPr lang="en-US" sz="1900" dirty="0" err="1" smtClean="0"/>
              <a:t>fuentes</a:t>
            </a:r>
            <a:r>
              <a:rPr lang="en-US" sz="1900" dirty="0" smtClean="0"/>
              <a:t> /</a:t>
            </a:r>
            <a:r>
              <a:rPr lang="en-US" sz="1900" dirty="0" err="1" smtClean="0"/>
              <a:t>sitios</a:t>
            </a:r>
            <a:r>
              <a:rPr lang="en-US" sz="1900" dirty="0" smtClean="0"/>
              <a:t> </a:t>
            </a:r>
            <a:r>
              <a:rPr lang="en-US" sz="1900" dirty="0" err="1" smtClean="0"/>
              <a:t>consultas</a:t>
            </a:r>
            <a:r>
              <a:rPr lang="en-US" sz="1900" dirty="0" smtClean="0"/>
              <a:t> </a:t>
            </a:r>
            <a:r>
              <a:rPr lang="en-US" sz="1900" dirty="0" err="1" smtClean="0"/>
              <a:t>cuando</a:t>
            </a:r>
            <a:r>
              <a:rPr lang="en-US" sz="1900" dirty="0" smtClean="0"/>
              <a:t> vas a </a:t>
            </a:r>
            <a:r>
              <a:rPr lang="en-US" sz="1900" dirty="0" err="1" smtClean="0"/>
              <a:t>buscar</a:t>
            </a:r>
            <a:r>
              <a:rPr lang="en-US" sz="1900" dirty="0" smtClean="0"/>
              <a:t> </a:t>
            </a:r>
            <a:r>
              <a:rPr lang="en-US" sz="1900" dirty="0" err="1" smtClean="0"/>
              <a:t>trabajo</a:t>
            </a:r>
            <a:r>
              <a:rPr lang="en-US" sz="1900" dirty="0" smtClean="0"/>
              <a:t>?</a:t>
            </a:r>
          </a:p>
          <a:p>
            <a:pPr marL="457200" indent="-457200">
              <a:buNone/>
            </a:pPr>
            <a:r>
              <a:rPr lang="en-US" sz="1900" dirty="0" smtClean="0"/>
              <a:t>	¿</a:t>
            </a:r>
            <a:r>
              <a:rPr lang="en-US" sz="1900" dirty="0" err="1" smtClean="0"/>
              <a:t>Buscas</a:t>
            </a:r>
            <a:r>
              <a:rPr lang="en-US" sz="1900" dirty="0" smtClean="0"/>
              <a:t> en los </a:t>
            </a:r>
            <a:r>
              <a:rPr lang="en-US" sz="1900" dirty="0" err="1" smtClean="0"/>
              <a:t>avisos</a:t>
            </a:r>
            <a:r>
              <a:rPr lang="en-US" sz="1900" dirty="0" smtClean="0"/>
              <a:t> </a:t>
            </a:r>
            <a:r>
              <a:rPr lang="en-US" sz="1900" dirty="0" err="1" smtClean="0"/>
              <a:t>clasificados</a:t>
            </a:r>
            <a:r>
              <a:rPr lang="en-US" sz="1900" dirty="0" smtClean="0"/>
              <a:t>?</a:t>
            </a:r>
          </a:p>
          <a:p>
            <a:pPr marL="457200" indent="-457200">
              <a:buNone/>
            </a:pPr>
            <a:endParaRPr lang="en-US" sz="1900" dirty="0" smtClean="0"/>
          </a:p>
          <a:p>
            <a:pPr marL="457200" indent="-457200">
              <a:buNone/>
            </a:pPr>
            <a:r>
              <a:rPr lang="en-US" sz="1900" dirty="0" smtClean="0"/>
              <a:t>2.     ¿</a:t>
            </a:r>
            <a:r>
              <a:rPr lang="en-US" sz="1900" dirty="0" err="1" smtClean="0"/>
              <a:t>Crees</a:t>
            </a:r>
            <a:r>
              <a:rPr lang="en-US" sz="1900" dirty="0" smtClean="0"/>
              <a:t> </a:t>
            </a:r>
            <a:r>
              <a:rPr lang="en-US" sz="1900" dirty="0" err="1" smtClean="0"/>
              <a:t>que</a:t>
            </a:r>
            <a:r>
              <a:rPr lang="en-US" sz="1900" dirty="0" smtClean="0"/>
              <a:t> </a:t>
            </a:r>
            <a:r>
              <a:rPr lang="en-US" sz="1900" dirty="0" err="1" smtClean="0"/>
              <a:t>hablar</a:t>
            </a:r>
            <a:r>
              <a:rPr lang="en-US" sz="1900" dirty="0" smtClean="0"/>
              <a:t> </a:t>
            </a:r>
            <a:r>
              <a:rPr lang="en-US" sz="1900" dirty="0" err="1" smtClean="0"/>
              <a:t>otros</a:t>
            </a:r>
            <a:r>
              <a:rPr lang="en-US" sz="1900" dirty="0" smtClean="0"/>
              <a:t> </a:t>
            </a:r>
            <a:r>
              <a:rPr lang="en-US" sz="1900" dirty="0" err="1" smtClean="0"/>
              <a:t>idiomas</a:t>
            </a:r>
            <a:r>
              <a:rPr lang="en-US" sz="1900" dirty="0" smtClean="0"/>
              <a:t> </a:t>
            </a:r>
            <a:r>
              <a:rPr lang="en-US" sz="1900" dirty="0" err="1" smtClean="0"/>
              <a:t>mejora</a:t>
            </a:r>
            <a:r>
              <a:rPr lang="en-US" sz="1900" dirty="0" smtClean="0"/>
              <a:t> </a:t>
            </a:r>
            <a:r>
              <a:rPr lang="en-US" sz="1900" dirty="0" err="1" smtClean="0"/>
              <a:t>tus</a:t>
            </a:r>
            <a:r>
              <a:rPr lang="en-US" sz="1900" dirty="0" smtClean="0"/>
              <a:t> </a:t>
            </a:r>
            <a:r>
              <a:rPr lang="en-US" sz="1900" dirty="0" err="1" smtClean="0"/>
              <a:t>posibilidades</a:t>
            </a:r>
            <a:r>
              <a:rPr lang="en-US" sz="1900" dirty="0" smtClean="0"/>
              <a:t> de </a:t>
            </a:r>
            <a:r>
              <a:rPr lang="en-US" sz="1900" dirty="0" err="1" smtClean="0"/>
              <a:t>conseguir</a:t>
            </a:r>
            <a:r>
              <a:rPr lang="en-US" sz="1900" dirty="0" smtClean="0"/>
              <a:t> </a:t>
            </a:r>
            <a:r>
              <a:rPr lang="en-US" sz="1900" dirty="0" err="1" smtClean="0"/>
              <a:t>empleo</a:t>
            </a:r>
            <a:r>
              <a:rPr lang="en-US" sz="1900" dirty="0" smtClean="0"/>
              <a:t>? ¿</a:t>
            </a:r>
            <a:r>
              <a:rPr lang="en-US" sz="1900" dirty="0" err="1" smtClean="0"/>
              <a:t>Por</a:t>
            </a:r>
            <a:r>
              <a:rPr lang="en-US" sz="1900" dirty="0" smtClean="0"/>
              <a:t> </a:t>
            </a:r>
            <a:r>
              <a:rPr lang="en-US" sz="1900" dirty="0" err="1" smtClean="0"/>
              <a:t>qué</a:t>
            </a:r>
            <a:r>
              <a:rPr lang="en-US" sz="1900" dirty="0" smtClean="0"/>
              <a:t>?</a:t>
            </a:r>
          </a:p>
          <a:p>
            <a:pPr marL="457200" indent="-457200">
              <a:buNone/>
            </a:pPr>
            <a:endParaRPr lang="en-US" sz="1900" dirty="0" smtClean="0"/>
          </a:p>
          <a:p>
            <a:pPr marL="457200" indent="-457200">
              <a:buNone/>
            </a:pPr>
            <a:r>
              <a:rPr lang="en-US" sz="1900" dirty="0" smtClean="0"/>
              <a:t>3.     ¿</a:t>
            </a:r>
            <a:r>
              <a:rPr lang="en-US" sz="1900" dirty="0" err="1" smtClean="0"/>
              <a:t>Qué</a:t>
            </a:r>
            <a:r>
              <a:rPr lang="en-US" sz="1900" dirty="0" smtClean="0"/>
              <a:t> </a:t>
            </a:r>
            <a:r>
              <a:rPr lang="en-US" sz="1900" dirty="0" err="1" smtClean="0"/>
              <a:t>información</a:t>
            </a:r>
            <a:r>
              <a:rPr lang="en-US" sz="1900" dirty="0" smtClean="0"/>
              <a:t> </a:t>
            </a:r>
            <a:r>
              <a:rPr lang="en-US" sz="1900" dirty="0" err="1" smtClean="0"/>
              <a:t>importante</a:t>
            </a:r>
            <a:r>
              <a:rPr lang="en-US" sz="1900" dirty="0" smtClean="0"/>
              <a:t> </a:t>
            </a:r>
            <a:r>
              <a:rPr lang="en-US" sz="1900" dirty="0" err="1" smtClean="0"/>
              <a:t>debe</a:t>
            </a:r>
            <a:r>
              <a:rPr lang="en-US" sz="1900" dirty="0" smtClean="0"/>
              <a:t> </a:t>
            </a:r>
            <a:r>
              <a:rPr lang="en-US" sz="1900" dirty="0" err="1" smtClean="0"/>
              <a:t>incluir</a:t>
            </a:r>
            <a:r>
              <a:rPr lang="en-US" sz="1900" dirty="0" smtClean="0"/>
              <a:t> </a:t>
            </a:r>
            <a:r>
              <a:rPr lang="en-US" sz="1900" dirty="0" err="1" smtClean="0"/>
              <a:t>tu</a:t>
            </a:r>
            <a:r>
              <a:rPr lang="en-US" sz="1900" dirty="0" smtClean="0"/>
              <a:t> curriculum?</a:t>
            </a:r>
          </a:p>
          <a:p>
            <a:pPr marL="457200" indent="-457200">
              <a:buNone/>
            </a:pPr>
            <a:endParaRPr lang="en-US" sz="1900" dirty="0" smtClean="0"/>
          </a:p>
          <a:p>
            <a:pPr marL="457200" indent="-457200">
              <a:buNone/>
            </a:pPr>
            <a:r>
              <a:rPr lang="en-US" sz="1900" dirty="0" smtClean="0"/>
              <a:t>4.     ¿</a:t>
            </a:r>
            <a:r>
              <a:rPr lang="en-US" sz="1900" dirty="0" err="1" smtClean="0"/>
              <a:t>Prefieres</a:t>
            </a:r>
            <a:r>
              <a:rPr lang="en-US" sz="1900" dirty="0" smtClean="0"/>
              <a:t> el </a:t>
            </a:r>
            <a:r>
              <a:rPr lang="en-US" sz="1900" dirty="0" err="1" smtClean="0"/>
              <a:t>pago</a:t>
            </a:r>
            <a:r>
              <a:rPr lang="en-US" sz="1900" dirty="0" smtClean="0"/>
              <a:t> </a:t>
            </a:r>
            <a:r>
              <a:rPr lang="en-US" sz="1900" dirty="0" err="1" smtClean="0"/>
              <a:t>semanal</a:t>
            </a:r>
            <a:r>
              <a:rPr lang="en-US" sz="1900" dirty="0" smtClean="0"/>
              <a:t>, </a:t>
            </a:r>
            <a:r>
              <a:rPr lang="en-US" sz="1900" dirty="0" err="1" smtClean="0"/>
              <a:t>quincenal</a:t>
            </a:r>
            <a:r>
              <a:rPr lang="en-US" sz="1900" dirty="0" smtClean="0"/>
              <a:t> o </a:t>
            </a:r>
            <a:r>
              <a:rPr lang="en-US" sz="1900" dirty="0" err="1" smtClean="0"/>
              <a:t>mensual</a:t>
            </a:r>
            <a:r>
              <a:rPr lang="en-US" sz="1900" dirty="0" smtClean="0"/>
              <a:t>?</a:t>
            </a:r>
          </a:p>
          <a:p>
            <a:pPr marL="457200" indent="-457200">
              <a:buNone/>
            </a:pPr>
            <a:endParaRPr lang="en-US" sz="1900" dirty="0" smtClean="0"/>
          </a:p>
          <a:p>
            <a:pPr marL="457200" indent="-457200">
              <a:buNone/>
            </a:pPr>
            <a:r>
              <a:rPr lang="en-US" sz="1900" dirty="0" smtClean="0"/>
              <a:t>5.      </a:t>
            </a:r>
            <a:r>
              <a:rPr lang="en-US" sz="1900" dirty="0" err="1" smtClean="0"/>
              <a:t>Ahora</a:t>
            </a:r>
            <a:r>
              <a:rPr lang="en-US" sz="1900" dirty="0" smtClean="0"/>
              <a:t> </a:t>
            </a:r>
            <a:r>
              <a:rPr lang="en-US" sz="1900" dirty="0" err="1" smtClean="0"/>
              <a:t>muchas</a:t>
            </a:r>
            <a:r>
              <a:rPr lang="en-US" sz="1900" dirty="0" smtClean="0"/>
              <a:t> personas </a:t>
            </a:r>
            <a:r>
              <a:rPr lang="en-US" sz="1900" dirty="0" err="1" smtClean="0"/>
              <a:t>trabajan</a:t>
            </a:r>
            <a:r>
              <a:rPr lang="en-US" sz="1900" dirty="0" smtClean="0"/>
              <a:t> </a:t>
            </a:r>
            <a:r>
              <a:rPr lang="en-US" sz="1900" dirty="0" err="1" smtClean="0"/>
              <a:t>desde</a:t>
            </a:r>
            <a:r>
              <a:rPr lang="en-US" sz="1900" dirty="0" smtClean="0"/>
              <a:t> </a:t>
            </a:r>
            <a:r>
              <a:rPr lang="en-US" sz="1900" dirty="0" err="1" smtClean="0"/>
              <a:t>su</a:t>
            </a:r>
            <a:r>
              <a:rPr lang="en-US" sz="1900" dirty="0" smtClean="0"/>
              <a:t> </a:t>
            </a:r>
            <a:r>
              <a:rPr lang="en-US" sz="1900" dirty="0" err="1" smtClean="0"/>
              <a:t>propia</a:t>
            </a:r>
            <a:r>
              <a:rPr lang="en-US" sz="1900" dirty="0" smtClean="0"/>
              <a:t> casa. ¿</a:t>
            </a:r>
            <a:r>
              <a:rPr lang="en-US" sz="1900" dirty="0" err="1" smtClean="0"/>
              <a:t>Qué</a:t>
            </a:r>
            <a:r>
              <a:rPr lang="en-US" sz="1900" dirty="0" smtClean="0"/>
              <a:t> </a:t>
            </a:r>
            <a:r>
              <a:rPr lang="en-US" sz="1900" dirty="0" err="1" smtClean="0"/>
              <a:t>tipo</a:t>
            </a:r>
            <a:r>
              <a:rPr lang="en-US" sz="1900" dirty="0" smtClean="0"/>
              <a:t> de </a:t>
            </a:r>
            <a:r>
              <a:rPr lang="en-US" sz="1900" dirty="0" err="1" smtClean="0"/>
              <a:t>trabajos</a:t>
            </a:r>
            <a:r>
              <a:rPr lang="en-US" sz="1900" dirty="0" smtClean="0"/>
              <a:t> </a:t>
            </a:r>
            <a:r>
              <a:rPr lang="en-US" sz="1900" dirty="0" err="1" smtClean="0"/>
              <a:t>pueden</a:t>
            </a:r>
            <a:r>
              <a:rPr lang="en-US" sz="1900" dirty="0" smtClean="0"/>
              <a:t> </a:t>
            </a:r>
            <a:r>
              <a:rPr lang="en-US" sz="1900" dirty="0" err="1" smtClean="0"/>
              <a:t>hacer</a:t>
            </a:r>
            <a:r>
              <a:rPr lang="en-US" sz="1900" dirty="0" smtClean="0"/>
              <a:t> </a:t>
            </a:r>
            <a:r>
              <a:rPr lang="en-US" sz="1900" dirty="0" err="1" smtClean="0"/>
              <a:t>las</a:t>
            </a:r>
            <a:r>
              <a:rPr lang="en-US" sz="1900" dirty="0" smtClean="0"/>
              <a:t> personas </a:t>
            </a:r>
            <a:r>
              <a:rPr lang="en-US" sz="1900" dirty="0" err="1" smtClean="0"/>
              <a:t>trabajando</a:t>
            </a:r>
            <a:r>
              <a:rPr lang="en-US" sz="1900" dirty="0" smtClean="0"/>
              <a:t> </a:t>
            </a:r>
            <a:r>
              <a:rPr lang="en-US" sz="1900" dirty="0" err="1" smtClean="0"/>
              <a:t>desde</a:t>
            </a:r>
            <a:r>
              <a:rPr lang="en-US" sz="1900" dirty="0" smtClean="0"/>
              <a:t> </a:t>
            </a:r>
            <a:r>
              <a:rPr lang="en-US" sz="1900" dirty="0" err="1" smtClean="0"/>
              <a:t>su</a:t>
            </a:r>
            <a:r>
              <a:rPr lang="en-US" sz="1900" dirty="0" smtClean="0"/>
              <a:t> casa?</a:t>
            </a:r>
          </a:p>
          <a:p>
            <a:pPr marL="457200" indent="-457200">
              <a:buNone/>
            </a:pPr>
            <a:endParaRPr lang="en-US" sz="1900" dirty="0" smtClean="0"/>
          </a:p>
          <a:p>
            <a:pPr marL="457200" indent="-457200">
              <a:buNone/>
            </a:pPr>
            <a:r>
              <a:rPr lang="en-US" sz="1900" dirty="0" smtClean="0"/>
              <a:t>6.      ¿Has </a:t>
            </a:r>
            <a:r>
              <a:rPr lang="en-US" sz="1900" dirty="0" err="1" smtClean="0"/>
              <a:t>trabajado</a:t>
            </a:r>
            <a:r>
              <a:rPr lang="en-US" sz="1900" dirty="0" smtClean="0"/>
              <a:t> </a:t>
            </a:r>
            <a:r>
              <a:rPr lang="en-US" sz="1900" dirty="0" err="1" smtClean="0"/>
              <a:t>para</a:t>
            </a:r>
            <a:r>
              <a:rPr lang="en-US" sz="1900" dirty="0" smtClean="0"/>
              <a:t> </a:t>
            </a:r>
            <a:r>
              <a:rPr lang="en-US" sz="1900" dirty="0" err="1" smtClean="0"/>
              <a:t>una</a:t>
            </a:r>
            <a:r>
              <a:rPr lang="en-US" sz="1900" dirty="0" smtClean="0"/>
              <a:t> ONG o </a:t>
            </a:r>
            <a:r>
              <a:rPr lang="en-US" sz="1900" dirty="0" err="1" smtClean="0"/>
              <a:t>una</a:t>
            </a:r>
            <a:r>
              <a:rPr lang="en-US" sz="1900" dirty="0" smtClean="0"/>
              <a:t> </a:t>
            </a:r>
            <a:r>
              <a:rPr lang="en-US" sz="1900" dirty="0" err="1" smtClean="0"/>
              <a:t>organización</a:t>
            </a:r>
            <a:r>
              <a:rPr lang="en-US" sz="1900" dirty="0" smtClean="0"/>
              <a:t> sin </a:t>
            </a:r>
            <a:r>
              <a:rPr lang="en-US" sz="1900" dirty="0" err="1" smtClean="0"/>
              <a:t>ánimo</a:t>
            </a:r>
            <a:r>
              <a:rPr lang="en-US" sz="1900" dirty="0" smtClean="0"/>
              <a:t> de </a:t>
            </a:r>
            <a:r>
              <a:rPr lang="en-US" sz="1900" dirty="0" err="1" smtClean="0"/>
              <a:t>lucro</a:t>
            </a:r>
            <a:r>
              <a:rPr lang="en-US" sz="1900" dirty="0" smtClean="0"/>
              <a:t>? ¿</a:t>
            </a:r>
            <a:r>
              <a:rPr lang="en-US" sz="1900" dirty="0" err="1" smtClean="0"/>
              <a:t>Qué</a:t>
            </a:r>
            <a:r>
              <a:rPr lang="en-US" sz="1900" dirty="0" smtClean="0"/>
              <a:t> </a:t>
            </a:r>
            <a:r>
              <a:rPr lang="en-US" sz="1900" dirty="0" err="1" smtClean="0"/>
              <a:t>tipo</a:t>
            </a:r>
            <a:r>
              <a:rPr lang="en-US" sz="1900" dirty="0" smtClean="0"/>
              <a:t> de </a:t>
            </a:r>
            <a:r>
              <a:rPr lang="en-US" sz="1900" dirty="0" err="1" smtClean="0"/>
              <a:t>trabajo</a:t>
            </a:r>
            <a:r>
              <a:rPr lang="en-US" sz="1900" dirty="0" smtClean="0"/>
              <a:t> </a:t>
            </a:r>
            <a:r>
              <a:rPr lang="en-US" sz="1900" dirty="0" err="1" smtClean="0"/>
              <a:t>hacías</a:t>
            </a:r>
            <a:r>
              <a:rPr lang="en-US" sz="1800" dirty="0" smtClean="0"/>
              <a:t>?</a:t>
            </a:r>
            <a:endParaRPr lang="en-US" sz="2000" dirty="0" smtClean="0"/>
          </a:p>
          <a:p>
            <a:pPr marL="0" indent="0">
              <a:buNone/>
            </a:pPr>
            <a:endParaRPr lang="en-US" sz="2000" dirty="0" smtClean="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629400"/>
            <a:ext cx="4876800" cy="228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p:cNvPicPr>
            <a:picLocks noChangeAspect="1" noChangeArrowheads="1"/>
          </p:cNvPicPr>
          <p:nvPr/>
        </p:nvPicPr>
        <p:blipFill>
          <a:blip r:embed="rId3" cstate="print"/>
          <a:srcRect l="31040" t="14583" r="22108" b="38542"/>
          <a:stretch>
            <a:fillRect/>
          </a:stretch>
        </p:blipFill>
        <p:spPr bwMode="auto">
          <a:xfrm>
            <a:off x="762000" y="0"/>
            <a:ext cx="4876800" cy="3124200"/>
          </a:xfrm>
          <a:prstGeom prst="rect">
            <a:avLst/>
          </a:prstGeom>
          <a:noFill/>
          <a:ln w="9525">
            <a:noFill/>
            <a:miter lim="800000"/>
            <a:headEnd/>
            <a:tailEnd/>
          </a:ln>
        </p:spPr>
      </p:pic>
      <p:pic>
        <p:nvPicPr>
          <p:cNvPr id="5123" name="Picture 3"/>
          <p:cNvPicPr>
            <a:picLocks noChangeAspect="1" noChangeArrowheads="1"/>
          </p:cNvPicPr>
          <p:nvPr/>
        </p:nvPicPr>
        <p:blipFill>
          <a:blip r:embed="rId4" cstate="print"/>
          <a:srcRect l="24231" t="16667" r="28917" b="32292"/>
          <a:stretch>
            <a:fillRect/>
          </a:stretch>
        </p:blipFill>
        <p:spPr bwMode="auto">
          <a:xfrm>
            <a:off x="762000" y="3124200"/>
            <a:ext cx="4876800" cy="34290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12" end="1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838200" y="0"/>
            <a:ext cx="8305800" cy="6858000"/>
          </a:xfrm>
        </p:spPr>
        <p:txBody>
          <a:bodyPr>
            <a:normAutofit fontScale="85000" lnSpcReduction="10000"/>
          </a:bodyPr>
          <a:lstStyle/>
          <a:p>
            <a:pPr>
              <a:buNone/>
            </a:pPr>
            <a:r>
              <a:rPr lang="en-US" sz="2000" b="1" dirty="0" err="1" smtClean="0"/>
              <a:t>Actividad</a:t>
            </a:r>
            <a:r>
              <a:rPr lang="en-US" sz="2000" b="1" dirty="0" smtClean="0"/>
              <a:t> 5</a:t>
            </a:r>
          </a:p>
          <a:p>
            <a:pPr marL="0" indent="0">
              <a:buNone/>
            </a:pPr>
            <a:r>
              <a:rPr lang="en-US" sz="2100" i="1" dirty="0" smtClean="0"/>
              <a:t>Hablemos de </a:t>
            </a:r>
            <a:r>
              <a:rPr lang="en-US" sz="2100" i="1" dirty="0" err="1" smtClean="0"/>
              <a:t>trabajo</a:t>
            </a:r>
            <a:r>
              <a:rPr lang="en-US" sz="2100" i="1" dirty="0" smtClean="0"/>
              <a:t>. </a:t>
            </a:r>
          </a:p>
          <a:p>
            <a:pPr marL="0" indent="0">
              <a:buNone/>
            </a:pPr>
            <a:r>
              <a:rPr lang="en-US" sz="2000" dirty="0" smtClean="0"/>
              <a:t>Completa los </a:t>
            </a:r>
            <a:r>
              <a:rPr lang="en-US" sz="2000" dirty="0" err="1" smtClean="0"/>
              <a:t>espacios</a:t>
            </a:r>
            <a:r>
              <a:rPr lang="en-US" sz="2000" dirty="0" smtClean="0"/>
              <a:t> en </a:t>
            </a:r>
            <a:r>
              <a:rPr lang="en-US" sz="2000" dirty="0" err="1" smtClean="0"/>
              <a:t>blanco</a:t>
            </a:r>
            <a:r>
              <a:rPr lang="en-US" sz="2000" dirty="0" smtClean="0"/>
              <a:t> </a:t>
            </a:r>
            <a:r>
              <a:rPr lang="en-US" sz="2000" dirty="0" err="1" smtClean="0"/>
              <a:t>utilizando</a:t>
            </a:r>
            <a:r>
              <a:rPr lang="en-US" sz="2000" dirty="0" smtClean="0"/>
              <a:t> </a:t>
            </a:r>
            <a:r>
              <a:rPr lang="en-US" sz="2000" dirty="0" err="1" smtClean="0"/>
              <a:t>palabras</a:t>
            </a:r>
            <a:r>
              <a:rPr lang="en-US" sz="2000" dirty="0" smtClean="0"/>
              <a:t>/</a:t>
            </a:r>
            <a:r>
              <a:rPr lang="en-US" sz="2000" dirty="0" err="1" smtClean="0"/>
              <a:t>expresiones</a:t>
            </a:r>
            <a:r>
              <a:rPr lang="en-US" sz="2000" dirty="0" smtClean="0"/>
              <a:t> de </a:t>
            </a:r>
            <a:r>
              <a:rPr lang="en-US" sz="2000" dirty="0" err="1" smtClean="0"/>
              <a:t>las</a:t>
            </a:r>
            <a:r>
              <a:rPr lang="en-US" sz="2000" dirty="0" smtClean="0"/>
              <a:t> </a:t>
            </a:r>
            <a:r>
              <a:rPr lang="en-US" sz="2000" dirty="0" err="1" smtClean="0"/>
              <a:t>páginas</a:t>
            </a:r>
            <a:r>
              <a:rPr lang="en-US" sz="2000" dirty="0" smtClean="0"/>
              <a:t> 234-235.</a:t>
            </a:r>
          </a:p>
          <a:p>
            <a:pPr marL="0" indent="0">
              <a:buNone/>
            </a:pPr>
            <a:endParaRPr lang="en-US" sz="2000" dirty="0" smtClean="0"/>
          </a:p>
          <a:p>
            <a:pPr marL="0" indent="0">
              <a:buNone/>
            </a:pPr>
            <a:r>
              <a:rPr lang="en-US" sz="2000" dirty="0" smtClean="0"/>
              <a:t>Lucy: </a:t>
            </a:r>
            <a:r>
              <a:rPr lang="en-US" sz="2000" dirty="0" smtClean="0">
                <a:latin typeface="Calibri"/>
              </a:rPr>
              <a:t>¿</a:t>
            </a:r>
            <a:r>
              <a:rPr lang="en-US" sz="2000" dirty="0" err="1" smtClean="0">
                <a:latin typeface="Calibri"/>
              </a:rPr>
              <a:t>Qué</a:t>
            </a:r>
            <a:r>
              <a:rPr lang="en-US" sz="2000" dirty="0" smtClean="0">
                <a:latin typeface="Calibri"/>
              </a:rPr>
              <a:t> </a:t>
            </a:r>
            <a:r>
              <a:rPr lang="en-US" sz="2000" dirty="0" err="1" smtClean="0">
                <a:latin typeface="Calibri"/>
              </a:rPr>
              <a:t>estás</a:t>
            </a:r>
            <a:r>
              <a:rPr lang="en-US" sz="2000" dirty="0" smtClean="0">
                <a:latin typeface="Calibri"/>
              </a:rPr>
              <a:t> </a:t>
            </a:r>
            <a:r>
              <a:rPr lang="en-US" sz="2000" dirty="0" err="1" smtClean="0">
                <a:latin typeface="Calibri"/>
              </a:rPr>
              <a:t>haciendo</a:t>
            </a:r>
            <a:r>
              <a:rPr lang="en-US" sz="2000" dirty="0" smtClean="0">
                <a:latin typeface="Calibri"/>
              </a:rPr>
              <a:t>?</a:t>
            </a:r>
          </a:p>
          <a:p>
            <a:pPr marL="0" indent="0">
              <a:buNone/>
            </a:pPr>
            <a:r>
              <a:rPr lang="en-US" sz="2000" dirty="0" smtClean="0">
                <a:latin typeface="Calibri"/>
              </a:rPr>
              <a:t>Ramiro: </a:t>
            </a:r>
            <a:r>
              <a:rPr lang="en-US" sz="2000" dirty="0" err="1" smtClean="0">
                <a:latin typeface="Calibri"/>
              </a:rPr>
              <a:t>Estoy</a:t>
            </a:r>
            <a:r>
              <a:rPr lang="en-US" sz="2000" dirty="0" smtClean="0">
                <a:latin typeface="Calibri"/>
              </a:rPr>
              <a:t> __________________________ de </a:t>
            </a:r>
            <a:r>
              <a:rPr lang="en-US" sz="2000" dirty="0" err="1" smtClean="0">
                <a:latin typeface="Calibri"/>
              </a:rPr>
              <a:t>trabajo</a:t>
            </a:r>
            <a:r>
              <a:rPr lang="en-US" sz="2000" dirty="0" smtClean="0">
                <a:latin typeface="Calibri"/>
              </a:rPr>
              <a:t> en internet.</a:t>
            </a:r>
          </a:p>
          <a:p>
            <a:pPr marL="0" indent="0">
              <a:buNone/>
            </a:pPr>
            <a:r>
              <a:rPr lang="en-US" sz="2000" dirty="0" smtClean="0">
                <a:latin typeface="Calibri"/>
              </a:rPr>
              <a:t>Lucy: </a:t>
            </a:r>
            <a:r>
              <a:rPr lang="en-US" sz="2000" dirty="0" smtClean="0"/>
              <a:t>¿Con </a:t>
            </a:r>
            <a:r>
              <a:rPr lang="en-US" sz="2000" dirty="0" err="1" smtClean="0"/>
              <a:t>qué</a:t>
            </a:r>
            <a:r>
              <a:rPr lang="en-US" sz="2000" dirty="0" smtClean="0"/>
              <a:t> </a:t>
            </a:r>
            <a:r>
              <a:rPr lang="en-US" sz="2000" dirty="0" err="1" smtClean="0"/>
              <a:t>compañía</a:t>
            </a:r>
            <a:r>
              <a:rPr lang="en-US" sz="2000" dirty="0" smtClean="0"/>
              <a:t>? </a:t>
            </a:r>
          </a:p>
          <a:p>
            <a:pPr marL="0" indent="0">
              <a:buNone/>
            </a:pPr>
            <a:r>
              <a:rPr lang="en-US" sz="2000" dirty="0" smtClean="0">
                <a:latin typeface="Calibri"/>
              </a:rPr>
              <a:t>Ramiro: Es </a:t>
            </a:r>
            <a:r>
              <a:rPr lang="en-US" sz="2000" dirty="0" err="1" smtClean="0">
                <a:latin typeface="Calibri"/>
              </a:rPr>
              <a:t>una</a:t>
            </a:r>
            <a:r>
              <a:rPr lang="en-US" sz="2000" dirty="0" smtClean="0">
                <a:latin typeface="Calibri"/>
              </a:rPr>
              <a:t> </a:t>
            </a:r>
            <a:r>
              <a:rPr lang="en-US" sz="2000" dirty="0" err="1" smtClean="0">
                <a:latin typeface="Calibri"/>
              </a:rPr>
              <a:t>empresa</a:t>
            </a:r>
            <a:r>
              <a:rPr lang="en-US" sz="2000" dirty="0" smtClean="0">
                <a:latin typeface="Calibri"/>
              </a:rPr>
              <a:t> de </a:t>
            </a:r>
            <a:r>
              <a:rPr lang="en-US" sz="2000" dirty="0" err="1" smtClean="0">
                <a:latin typeface="Calibri"/>
              </a:rPr>
              <a:t>telecomunicaciones</a:t>
            </a:r>
            <a:r>
              <a:rPr lang="en-US" sz="2000" dirty="0" smtClean="0">
                <a:latin typeface="Calibri"/>
              </a:rPr>
              <a:t> en México. </a:t>
            </a:r>
            <a:r>
              <a:rPr lang="en-US" sz="2000" dirty="0" err="1" smtClean="0">
                <a:latin typeface="Calibri"/>
              </a:rPr>
              <a:t>Buscan</a:t>
            </a:r>
            <a:r>
              <a:rPr lang="en-US" sz="2000" dirty="0" smtClean="0">
                <a:latin typeface="Calibri"/>
              </a:rPr>
              <a:t> un </a:t>
            </a:r>
            <a:r>
              <a:rPr lang="en-US" sz="2000" dirty="0" err="1" smtClean="0">
                <a:latin typeface="Calibri"/>
              </a:rPr>
              <a:t>ingeniero</a:t>
            </a:r>
            <a:r>
              <a:rPr lang="en-US" sz="2000" dirty="0" smtClean="0">
                <a:latin typeface="Calibri"/>
              </a:rPr>
              <a:t> en </a:t>
            </a:r>
            <a:r>
              <a:rPr lang="en-US" sz="2000" dirty="0" err="1" smtClean="0">
                <a:latin typeface="Calibri"/>
              </a:rPr>
              <a:t>sistemas</a:t>
            </a:r>
            <a:r>
              <a:rPr lang="en-US" sz="2000" dirty="0" smtClean="0">
                <a:latin typeface="Calibri"/>
              </a:rPr>
              <a:t>. </a:t>
            </a:r>
          </a:p>
          <a:p>
            <a:pPr marL="0" indent="0">
              <a:buNone/>
            </a:pPr>
            <a:r>
              <a:rPr lang="en-US" sz="2000" dirty="0" smtClean="0">
                <a:latin typeface="Calibri"/>
              </a:rPr>
              <a:t>Lucy: ¡</a:t>
            </a:r>
            <a:r>
              <a:rPr lang="en-US" sz="2000" dirty="0" err="1" smtClean="0">
                <a:latin typeface="Calibri"/>
              </a:rPr>
              <a:t>Qué</a:t>
            </a:r>
            <a:r>
              <a:rPr lang="en-US" sz="2000" dirty="0" smtClean="0">
                <a:latin typeface="Calibri"/>
              </a:rPr>
              <a:t> </a:t>
            </a:r>
            <a:r>
              <a:rPr lang="en-US" sz="2000" dirty="0" err="1" smtClean="0">
                <a:latin typeface="Calibri"/>
              </a:rPr>
              <a:t>bien</a:t>
            </a:r>
            <a:r>
              <a:rPr lang="en-US" sz="2000" dirty="0" smtClean="0">
                <a:latin typeface="Calibri"/>
              </a:rPr>
              <a:t>! Es un </a:t>
            </a:r>
            <a:r>
              <a:rPr lang="en-US" sz="2000" dirty="0" err="1" smtClean="0">
                <a:latin typeface="Calibri"/>
              </a:rPr>
              <a:t>trabajo</a:t>
            </a:r>
            <a:r>
              <a:rPr lang="en-US" sz="2000" dirty="0" smtClean="0">
                <a:latin typeface="Calibri"/>
              </a:rPr>
              <a:t> a </a:t>
            </a:r>
            <a:r>
              <a:rPr lang="en-US" sz="2000" dirty="0" err="1" smtClean="0">
                <a:latin typeface="Calibri"/>
              </a:rPr>
              <a:t>tiempo</a:t>
            </a:r>
            <a:r>
              <a:rPr lang="en-US" sz="2000" dirty="0" smtClean="0">
                <a:latin typeface="Calibri"/>
              </a:rPr>
              <a:t> </a:t>
            </a:r>
            <a:r>
              <a:rPr lang="en-US" sz="2000" dirty="0" err="1" smtClean="0">
                <a:latin typeface="Calibri"/>
              </a:rPr>
              <a:t>completo</a:t>
            </a:r>
            <a:r>
              <a:rPr lang="en-US" sz="2000" dirty="0" smtClean="0">
                <a:latin typeface="Calibri"/>
              </a:rPr>
              <a:t> o a ___________________?</a:t>
            </a:r>
          </a:p>
          <a:p>
            <a:pPr marL="0" indent="0">
              <a:buNone/>
            </a:pPr>
            <a:r>
              <a:rPr lang="en-US" sz="2000" dirty="0" smtClean="0">
                <a:latin typeface="Calibri"/>
              </a:rPr>
              <a:t>Ramiro: Es a </a:t>
            </a:r>
            <a:r>
              <a:rPr lang="en-US" sz="2000" dirty="0" err="1" smtClean="0">
                <a:latin typeface="Calibri"/>
              </a:rPr>
              <a:t>tiempo</a:t>
            </a:r>
            <a:r>
              <a:rPr lang="en-US" sz="2000" dirty="0" smtClean="0">
                <a:latin typeface="Calibri"/>
              </a:rPr>
              <a:t> </a:t>
            </a:r>
            <a:r>
              <a:rPr lang="en-US" sz="2000" dirty="0" err="1" smtClean="0">
                <a:latin typeface="Calibri"/>
              </a:rPr>
              <a:t>completo</a:t>
            </a:r>
            <a:r>
              <a:rPr lang="en-US" sz="2000" dirty="0" smtClean="0">
                <a:latin typeface="Calibri"/>
              </a:rPr>
              <a:t>.</a:t>
            </a:r>
          </a:p>
          <a:p>
            <a:pPr marL="0" indent="0">
              <a:buNone/>
            </a:pPr>
            <a:r>
              <a:rPr lang="en-US" sz="2000" dirty="0" smtClean="0">
                <a:latin typeface="Calibri"/>
              </a:rPr>
              <a:t>Lucy: </a:t>
            </a:r>
            <a:r>
              <a:rPr lang="en-US" sz="2000" dirty="0" smtClean="0"/>
              <a:t>¿Y </a:t>
            </a:r>
            <a:r>
              <a:rPr lang="en-US" sz="2000" dirty="0" err="1" smtClean="0"/>
              <a:t>ya</a:t>
            </a:r>
            <a:r>
              <a:rPr lang="en-US" sz="2000" dirty="0" smtClean="0"/>
              <a:t> </a:t>
            </a:r>
            <a:r>
              <a:rPr lang="en-US" sz="2000" dirty="0" err="1" smtClean="0"/>
              <a:t>tienes</a:t>
            </a:r>
            <a:r>
              <a:rPr lang="en-US" sz="2000" dirty="0" smtClean="0"/>
              <a:t> </a:t>
            </a:r>
            <a:r>
              <a:rPr lang="en-US" sz="2000" dirty="0" err="1" smtClean="0"/>
              <a:t>tus</a:t>
            </a:r>
            <a:r>
              <a:rPr lang="en-US" sz="2000" dirty="0" smtClean="0"/>
              <a:t> __________________? ¿</a:t>
            </a:r>
            <a:r>
              <a:rPr lang="en-US" sz="2000" dirty="0" err="1" smtClean="0"/>
              <a:t>Quiénes</a:t>
            </a:r>
            <a:r>
              <a:rPr lang="en-US" sz="2000" dirty="0" smtClean="0"/>
              <a:t> son?</a:t>
            </a:r>
          </a:p>
          <a:p>
            <a:pPr marL="0" indent="0">
              <a:buNone/>
            </a:pPr>
            <a:r>
              <a:rPr lang="en-US" sz="2000" dirty="0" smtClean="0">
                <a:latin typeface="Calibri"/>
              </a:rPr>
              <a:t>Ramiro: </a:t>
            </a:r>
            <a:r>
              <a:rPr lang="en-US" sz="2000" dirty="0" err="1" smtClean="0">
                <a:latin typeface="Calibri"/>
              </a:rPr>
              <a:t>Tengo</a:t>
            </a:r>
            <a:r>
              <a:rPr lang="en-US" sz="2000" dirty="0" smtClean="0">
                <a:latin typeface="Calibri"/>
              </a:rPr>
              <a:t> 3. </a:t>
            </a:r>
            <a:r>
              <a:rPr lang="en-US" sz="2000" dirty="0" err="1" smtClean="0">
                <a:latin typeface="Calibri"/>
              </a:rPr>
              <a:t>Una</a:t>
            </a:r>
            <a:r>
              <a:rPr lang="en-US" sz="2000" dirty="0" smtClean="0">
                <a:latin typeface="Calibri"/>
              </a:rPr>
              <a:t> </a:t>
            </a:r>
            <a:r>
              <a:rPr lang="en-US" sz="2000" dirty="0" err="1" smtClean="0">
                <a:latin typeface="Calibri"/>
              </a:rPr>
              <a:t>es</a:t>
            </a:r>
            <a:r>
              <a:rPr lang="en-US" sz="2000" dirty="0" smtClean="0">
                <a:latin typeface="Calibri"/>
              </a:rPr>
              <a:t> mi </a:t>
            </a:r>
            <a:r>
              <a:rPr lang="en-US" sz="2000" dirty="0" err="1" smtClean="0">
                <a:latin typeface="Calibri"/>
              </a:rPr>
              <a:t>profesora</a:t>
            </a:r>
            <a:r>
              <a:rPr lang="en-US" sz="2000" dirty="0" smtClean="0">
                <a:latin typeface="Calibri"/>
              </a:rPr>
              <a:t> de la </a:t>
            </a:r>
            <a:r>
              <a:rPr lang="en-US" sz="2000" dirty="0" err="1" smtClean="0">
                <a:latin typeface="Calibri"/>
              </a:rPr>
              <a:t>universidad</a:t>
            </a:r>
            <a:r>
              <a:rPr lang="en-US" sz="2000" dirty="0" smtClean="0">
                <a:latin typeface="Calibri"/>
              </a:rPr>
              <a:t>, </a:t>
            </a:r>
            <a:r>
              <a:rPr lang="en-US" sz="2000" dirty="0" err="1" smtClean="0">
                <a:latin typeface="Calibri"/>
              </a:rPr>
              <a:t>otro</a:t>
            </a:r>
            <a:r>
              <a:rPr lang="en-US" sz="2000" dirty="0" smtClean="0">
                <a:latin typeface="Calibri"/>
              </a:rPr>
              <a:t> </a:t>
            </a:r>
            <a:r>
              <a:rPr lang="en-US" sz="2000" dirty="0" err="1" smtClean="0">
                <a:latin typeface="Calibri"/>
              </a:rPr>
              <a:t>es</a:t>
            </a:r>
            <a:r>
              <a:rPr lang="en-US" sz="2000" dirty="0" smtClean="0">
                <a:latin typeface="Calibri"/>
              </a:rPr>
              <a:t> el supervisor de mi </a:t>
            </a:r>
            <a:r>
              <a:rPr lang="en-US" sz="2000" dirty="0" err="1" smtClean="0">
                <a:latin typeface="Calibri"/>
              </a:rPr>
              <a:t>trabajo</a:t>
            </a:r>
            <a:r>
              <a:rPr lang="en-US" sz="2000" dirty="0" smtClean="0">
                <a:latin typeface="Calibri"/>
              </a:rPr>
              <a:t> anterior y </a:t>
            </a:r>
            <a:r>
              <a:rPr lang="en-US" sz="2000" dirty="0" err="1" smtClean="0">
                <a:latin typeface="Calibri"/>
              </a:rPr>
              <a:t>también</a:t>
            </a:r>
            <a:r>
              <a:rPr lang="en-US" sz="2000" dirty="0" smtClean="0">
                <a:latin typeface="Calibri"/>
              </a:rPr>
              <a:t> </a:t>
            </a:r>
            <a:r>
              <a:rPr lang="en-US" sz="2000" dirty="0" err="1" smtClean="0">
                <a:latin typeface="Calibri"/>
              </a:rPr>
              <a:t>te</a:t>
            </a:r>
            <a:r>
              <a:rPr lang="en-US" sz="2000" dirty="0" smtClean="0">
                <a:latin typeface="Calibri"/>
              </a:rPr>
              <a:t> he </a:t>
            </a:r>
            <a:r>
              <a:rPr lang="en-US" sz="2000" dirty="0" err="1" smtClean="0">
                <a:latin typeface="Calibri"/>
              </a:rPr>
              <a:t>puesto</a:t>
            </a:r>
            <a:r>
              <a:rPr lang="en-US" sz="2000" dirty="0" smtClean="0">
                <a:latin typeface="Calibri"/>
              </a:rPr>
              <a:t> a </a:t>
            </a:r>
            <a:r>
              <a:rPr lang="en-US" sz="2000" dirty="0" err="1" smtClean="0">
                <a:latin typeface="Calibri"/>
              </a:rPr>
              <a:t>ti</a:t>
            </a:r>
            <a:r>
              <a:rPr lang="en-US" sz="2000" dirty="0" smtClean="0">
                <a:latin typeface="Calibri"/>
              </a:rPr>
              <a:t> </a:t>
            </a:r>
            <a:r>
              <a:rPr lang="en-US" sz="2000" dirty="0" err="1" smtClean="0">
                <a:latin typeface="Calibri"/>
              </a:rPr>
              <a:t>porque</a:t>
            </a:r>
            <a:r>
              <a:rPr lang="en-US" sz="2000" dirty="0" smtClean="0">
                <a:latin typeface="Calibri"/>
              </a:rPr>
              <a:t> </a:t>
            </a:r>
            <a:r>
              <a:rPr lang="en-US" sz="2000" dirty="0" err="1" smtClean="0">
                <a:latin typeface="Calibri"/>
              </a:rPr>
              <a:t>conoces</a:t>
            </a:r>
            <a:r>
              <a:rPr lang="en-US" sz="2000" dirty="0" smtClean="0">
                <a:latin typeface="Calibri"/>
              </a:rPr>
              <a:t> </a:t>
            </a:r>
            <a:r>
              <a:rPr lang="en-US" sz="2000" dirty="0" err="1" smtClean="0">
                <a:latin typeface="Calibri"/>
              </a:rPr>
              <a:t>muy</a:t>
            </a:r>
            <a:r>
              <a:rPr lang="en-US" sz="2000" dirty="0" smtClean="0">
                <a:latin typeface="Calibri"/>
              </a:rPr>
              <a:t> </a:t>
            </a:r>
            <a:r>
              <a:rPr lang="en-US" sz="2000" dirty="0" err="1" smtClean="0">
                <a:latin typeface="Calibri"/>
              </a:rPr>
              <a:t>bien</a:t>
            </a:r>
            <a:r>
              <a:rPr lang="en-US" sz="2000" dirty="0" smtClean="0">
                <a:latin typeface="Calibri"/>
              </a:rPr>
              <a:t> mi </a:t>
            </a:r>
            <a:r>
              <a:rPr lang="en-US" sz="2000" dirty="0" err="1" smtClean="0">
                <a:latin typeface="Calibri"/>
              </a:rPr>
              <a:t>trabajo</a:t>
            </a:r>
            <a:r>
              <a:rPr lang="en-US" sz="2000" dirty="0" smtClean="0">
                <a:latin typeface="Calibri"/>
              </a:rPr>
              <a:t>.</a:t>
            </a:r>
          </a:p>
          <a:p>
            <a:pPr marL="0" indent="0">
              <a:buNone/>
            </a:pPr>
            <a:r>
              <a:rPr lang="en-US" sz="2000" dirty="0" smtClean="0">
                <a:latin typeface="Calibri"/>
              </a:rPr>
              <a:t>Lucy: ¡</a:t>
            </a:r>
            <a:r>
              <a:rPr lang="en-US" sz="2000" dirty="0" err="1" smtClean="0">
                <a:latin typeface="Calibri"/>
              </a:rPr>
              <a:t>Por</a:t>
            </a:r>
            <a:r>
              <a:rPr lang="en-US" sz="2000" dirty="0" smtClean="0">
                <a:latin typeface="Calibri"/>
              </a:rPr>
              <a:t> </a:t>
            </a:r>
            <a:r>
              <a:rPr lang="en-US" sz="2000" dirty="0" err="1" smtClean="0">
                <a:latin typeface="Calibri"/>
              </a:rPr>
              <a:t>supuesto</a:t>
            </a:r>
            <a:r>
              <a:rPr lang="en-US" sz="2000" dirty="0" smtClean="0">
                <a:latin typeface="Calibri"/>
              </a:rPr>
              <a:t>! </a:t>
            </a:r>
            <a:r>
              <a:rPr lang="en-US" sz="2000" dirty="0" err="1" smtClean="0">
                <a:latin typeface="Calibri"/>
              </a:rPr>
              <a:t>Eres</a:t>
            </a:r>
            <a:r>
              <a:rPr lang="en-US" sz="2000" dirty="0" smtClean="0">
                <a:latin typeface="Calibri"/>
              </a:rPr>
              <a:t> un </a:t>
            </a:r>
            <a:r>
              <a:rPr lang="en-US" sz="2000" dirty="0" err="1" smtClean="0">
                <a:latin typeface="Calibri"/>
              </a:rPr>
              <a:t>excelente</a:t>
            </a:r>
            <a:r>
              <a:rPr lang="en-US" sz="2000" dirty="0" smtClean="0">
                <a:latin typeface="Calibri"/>
              </a:rPr>
              <a:t> </a:t>
            </a:r>
            <a:r>
              <a:rPr lang="en-US" sz="2000" dirty="0" err="1" smtClean="0">
                <a:latin typeface="Calibri"/>
              </a:rPr>
              <a:t>trabajador</a:t>
            </a:r>
            <a:r>
              <a:rPr lang="en-US" sz="2000" dirty="0" smtClean="0">
                <a:latin typeface="Calibri"/>
              </a:rPr>
              <a:t>. </a:t>
            </a:r>
          </a:p>
          <a:p>
            <a:pPr marL="0" indent="0">
              <a:buNone/>
            </a:pPr>
            <a:r>
              <a:rPr lang="en-US" sz="2000" dirty="0" smtClean="0">
                <a:latin typeface="Calibri"/>
              </a:rPr>
              <a:t>Ramiro: La </a:t>
            </a:r>
            <a:r>
              <a:rPr lang="en-US" sz="2000" dirty="0" err="1" smtClean="0">
                <a:latin typeface="Calibri"/>
              </a:rPr>
              <a:t>empresa</a:t>
            </a:r>
            <a:r>
              <a:rPr lang="en-US" sz="2000" dirty="0" smtClean="0">
                <a:latin typeface="Calibri"/>
              </a:rPr>
              <a:t> </a:t>
            </a:r>
            <a:r>
              <a:rPr lang="en-US" sz="2000" dirty="0" err="1" smtClean="0">
                <a:latin typeface="Calibri"/>
              </a:rPr>
              <a:t>parece</a:t>
            </a:r>
            <a:r>
              <a:rPr lang="en-US" sz="2000" dirty="0" smtClean="0">
                <a:latin typeface="Calibri"/>
              </a:rPr>
              <a:t> </a:t>
            </a:r>
            <a:r>
              <a:rPr lang="en-US" sz="2000" dirty="0" err="1" smtClean="0">
                <a:latin typeface="Calibri"/>
              </a:rPr>
              <a:t>muy</a:t>
            </a:r>
            <a:r>
              <a:rPr lang="en-US" sz="2000" dirty="0" smtClean="0">
                <a:latin typeface="Calibri"/>
              </a:rPr>
              <a:t> </a:t>
            </a:r>
            <a:r>
              <a:rPr lang="en-US" sz="2000" dirty="0" err="1" smtClean="0">
                <a:latin typeface="Calibri"/>
              </a:rPr>
              <a:t>buena</a:t>
            </a:r>
            <a:r>
              <a:rPr lang="en-US" sz="2000" dirty="0" smtClean="0">
                <a:latin typeface="Calibri"/>
              </a:rPr>
              <a:t>. Pagan los </a:t>
            </a:r>
            <a:r>
              <a:rPr lang="en-US" sz="2000" dirty="0" err="1" smtClean="0">
                <a:latin typeface="Calibri"/>
              </a:rPr>
              <a:t>costos</a:t>
            </a:r>
            <a:r>
              <a:rPr lang="en-US" sz="2000" dirty="0" smtClean="0">
                <a:latin typeface="Calibri"/>
              </a:rPr>
              <a:t> de la___________________ </a:t>
            </a:r>
            <a:r>
              <a:rPr lang="en-US" sz="2000" dirty="0" err="1" smtClean="0">
                <a:latin typeface="Calibri"/>
              </a:rPr>
              <a:t>para</a:t>
            </a:r>
            <a:r>
              <a:rPr lang="en-US" sz="2000" dirty="0" smtClean="0">
                <a:latin typeface="Calibri"/>
              </a:rPr>
              <a:t> los </a:t>
            </a:r>
            <a:r>
              <a:rPr lang="en-US" sz="2000" dirty="0" err="1" smtClean="0">
                <a:latin typeface="Calibri"/>
              </a:rPr>
              <a:t>niños</a:t>
            </a:r>
            <a:r>
              <a:rPr lang="en-US" sz="2000" dirty="0" smtClean="0">
                <a:latin typeface="Calibri"/>
              </a:rPr>
              <a:t> </a:t>
            </a:r>
            <a:r>
              <a:rPr lang="en-US" sz="2000" dirty="0" err="1" smtClean="0">
                <a:latin typeface="Calibri"/>
              </a:rPr>
              <a:t>menores</a:t>
            </a:r>
            <a:r>
              <a:rPr lang="en-US" sz="2000" dirty="0" smtClean="0">
                <a:latin typeface="Calibri"/>
              </a:rPr>
              <a:t> de 5 </a:t>
            </a:r>
            <a:r>
              <a:rPr lang="en-US" sz="2000" dirty="0" err="1" smtClean="0">
                <a:latin typeface="Calibri"/>
              </a:rPr>
              <a:t>años</a:t>
            </a:r>
            <a:r>
              <a:rPr lang="en-US" sz="2000" dirty="0" smtClean="0">
                <a:latin typeface="Calibri"/>
              </a:rPr>
              <a:t>, </a:t>
            </a:r>
            <a:r>
              <a:rPr lang="en-US" sz="2000" dirty="0" err="1" smtClean="0">
                <a:latin typeface="Calibri"/>
              </a:rPr>
              <a:t>hijos</a:t>
            </a:r>
            <a:r>
              <a:rPr lang="en-US" sz="2000" dirty="0" smtClean="0">
                <a:latin typeface="Calibri"/>
              </a:rPr>
              <a:t> de los </a:t>
            </a:r>
            <a:r>
              <a:rPr lang="en-US" sz="2000" dirty="0" err="1" smtClean="0">
                <a:latin typeface="Calibri"/>
              </a:rPr>
              <a:t>empleados</a:t>
            </a:r>
            <a:r>
              <a:rPr lang="en-US" sz="2000" dirty="0" smtClean="0">
                <a:latin typeface="Calibri"/>
              </a:rPr>
              <a:t>. </a:t>
            </a:r>
          </a:p>
          <a:p>
            <a:pPr marL="0" indent="0">
              <a:buNone/>
            </a:pPr>
            <a:r>
              <a:rPr lang="en-US" sz="2000" dirty="0" smtClean="0">
                <a:latin typeface="Calibri"/>
              </a:rPr>
              <a:t>Lucy: ¡</a:t>
            </a:r>
            <a:r>
              <a:rPr lang="en-US" sz="2000" dirty="0" err="1" smtClean="0">
                <a:latin typeface="Calibri"/>
              </a:rPr>
              <a:t>Suena</a:t>
            </a:r>
            <a:r>
              <a:rPr lang="en-US" sz="2000" dirty="0" smtClean="0">
                <a:latin typeface="Calibri"/>
              </a:rPr>
              <a:t> </a:t>
            </a:r>
            <a:r>
              <a:rPr lang="en-US" sz="2000" dirty="0" err="1" smtClean="0">
                <a:latin typeface="Calibri"/>
              </a:rPr>
              <a:t>bien</a:t>
            </a:r>
            <a:r>
              <a:rPr lang="en-US" sz="2000" dirty="0" smtClean="0">
                <a:latin typeface="Calibri"/>
              </a:rPr>
              <a:t>! </a:t>
            </a:r>
            <a:r>
              <a:rPr lang="en-US" sz="2000" dirty="0" err="1" smtClean="0">
                <a:latin typeface="Calibri"/>
              </a:rPr>
              <a:t>Además</a:t>
            </a:r>
            <a:r>
              <a:rPr lang="en-US" sz="2000" dirty="0" smtClean="0">
                <a:latin typeface="Calibri"/>
              </a:rPr>
              <a:t> </a:t>
            </a:r>
            <a:r>
              <a:rPr lang="en-US" sz="2000" dirty="0" err="1" smtClean="0">
                <a:latin typeface="Calibri"/>
              </a:rPr>
              <a:t>cómo</a:t>
            </a:r>
            <a:r>
              <a:rPr lang="en-US" sz="2000" dirty="0" smtClean="0">
                <a:latin typeface="Calibri"/>
              </a:rPr>
              <a:t> </a:t>
            </a:r>
            <a:r>
              <a:rPr lang="en-US" sz="2000" dirty="0" err="1" smtClean="0">
                <a:latin typeface="Calibri"/>
              </a:rPr>
              <a:t>es</a:t>
            </a:r>
            <a:r>
              <a:rPr lang="en-US" sz="2000" dirty="0" smtClean="0">
                <a:latin typeface="Calibri"/>
              </a:rPr>
              <a:t> en México, </a:t>
            </a:r>
            <a:r>
              <a:rPr lang="en-US" sz="2000" dirty="0" err="1" smtClean="0">
                <a:latin typeface="Calibri"/>
              </a:rPr>
              <a:t>muy</a:t>
            </a:r>
            <a:r>
              <a:rPr lang="en-US" sz="2000" dirty="0" smtClean="0">
                <a:latin typeface="Calibri"/>
              </a:rPr>
              <a:t> </a:t>
            </a:r>
            <a:r>
              <a:rPr lang="en-US" sz="2000" dirty="0" err="1" smtClean="0">
                <a:latin typeface="Calibri"/>
              </a:rPr>
              <a:t>seguramente</a:t>
            </a:r>
            <a:r>
              <a:rPr lang="en-US" sz="2000" dirty="0" smtClean="0">
                <a:latin typeface="Calibri"/>
              </a:rPr>
              <a:t> </a:t>
            </a:r>
            <a:r>
              <a:rPr lang="en-US" sz="2000" dirty="0" err="1" smtClean="0">
                <a:latin typeface="Calibri"/>
              </a:rPr>
              <a:t>te</a:t>
            </a:r>
            <a:r>
              <a:rPr lang="en-US" sz="2000" dirty="0" smtClean="0">
                <a:latin typeface="Calibri"/>
              </a:rPr>
              <a:t> </a:t>
            </a:r>
            <a:r>
              <a:rPr lang="en-US" sz="2000" dirty="0" err="1" smtClean="0">
                <a:latin typeface="Calibri"/>
              </a:rPr>
              <a:t>pagarán</a:t>
            </a:r>
            <a:r>
              <a:rPr lang="en-US" sz="2000" dirty="0" smtClean="0">
                <a:latin typeface="Calibri"/>
              </a:rPr>
              <a:t> un __________________. Es un bono extra </a:t>
            </a:r>
            <a:r>
              <a:rPr lang="en-US" sz="2000" dirty="0" err="1" smtClean="0">
                <a:latin typeface="Calibri"/>
              </a:rPr>
              <a:t>que</a:t>
            </a:r>
            <a:r>
              <a:rPr lang="en-US" sz="2000" dirty="0" smtClean="0">
                <a:latin typeface="Calibri"/>
              </a:rPr>
              <a:t> </a:t>
            </a:r>
            <a:r>
              <a:rPr lang="en-US" sz="2000" dirty="0" err="1" smtClean="0">
                <a:latin typeface="Calibri"/>
              </a:rPr>
              <a:t>generalmente</a:t>
            </a:r>
            <a:r>
              <a:rPr lang="en-US" sz="2000" dirty="0" smtClean="0">
                <a:latin typeface="Calibri"/>
              </a:rPr>
              <a:t> </a:t>
            </a:r>
            <a:r>
              <a:rPr lang="en-US" sz="2000" dirty="0" err="1" smtClean="0">
                <a:latin typeface="Calibri"/>
              </a:rPr>
              <a:t>reciben</a:t>
            </a:r>
            <a:r>
              <a:rPr lang="en-US" sz="2000" dirty="0" smtClean="0">
                <a:latin typeface="Calibri"/>
              </a:rPr>
              <a:t> los </a:t>
            </a:r>
            <a:r>
              <a:rPr lang="en-US" sz="2000" dirty="0" err="1" smtClean="0">
                <a:latin typeface="Calibri"/>
              </a:rPr>
              <a:t>empleados</a:t>
            </a:r>
            <a:r>
              <a:rPr lang="en-US" sz="2000" dirty="0" smtClean="0">
                <a:latin typeface="Calibri"/>
              </a:rPr>
              <a:t> a final de </a:t>
            </a:r>
            <a:r>
              <a:rPr lang="en-US" sz="2000" dirty="0" err="1" smtClean="0">
                <a:latin typeface="Calibri"/>
              </a:rPr>
              <a:t>año</a:t>
            </a:r>
            <a:r>
              <a:rPr lang="en-US" sz="2000" dirty="0" smtClean="0">
                <a:latin typeface="Calibri"/>
              </a:rPr>
              <a:t>. </a:t>
            </a:r>
          </a:p>
          <a:p>
            <a:pPr marL="0" indent="0">
              <a:buNone/>
            </a:pPr>
            <a:r>
              <a:rPr lang="en-US" sz="2000" dirty="0" smtClean="0">
                <a:latin typeface="Calibri"/>
              </a:rPr>
              <a:t>Ramiro: No lo </a:t>
            </a:r>
            <a:r>
              <a:rPr lang="en-US" sz="2000" dirty="0" err="1" smtClean="0">
                <a:latin typeface="Calibri"/>
              </a:rPr>
              <a:t>sabía</a:t>
            </a:r>
            <a:r>
              <a:rPr lang="en-US" sz="2000" dirty="0" smtClean="0">
                <a:latin typeface="Calibri"/>
              </a:rPr>
              <a:t>. </a:t>
            </a:r>
            <a:r>
              <a:rPr lang="en-US" sz="2000" dirty="0" err="1" smtClean="0">
                <a:latin typeface="Calibri"/>
              </a:rPr>
              <a:t>Espero</a:t>
            </a:r>
            <a:r>
              <a:rPr lang="en-US" sz="2000" dirty="0" smtClean="0">
                <a:latin typeface="Calibri"/>
              </a:rPr>
              <a:t> </a:t>
            </a:r>
            <a:r>
              <a:rPr lang="en-US" sz="2000" dirty="0" err="1" smtClean="0">
                <a:latin typeface="Calibri"/>
              </a:rPr>
              <a:t>que</a:t>
            </a:r>
            <a:r>
              <a:rPr lang="en-US" sz="2000" dirty="0" smtClean="0">
                <a:latin typeface="Calibri"/>
              </a:rPr>
              <a:t> me den </a:t>
            </a:r>
            <a:r>
              <a:rPr lang="en-US" sz="2000" dirty="0" err="1" smtClean="0">
                <a:latin typeface="Calibri"/>
              </a:rPr>
              <a:t>este</a:t>
            </a:r>
            <a:r>
              <a:rPr lang="en-US" sz="2000" dirty="0" smtClean="0">
                <a:latin typeface="Calibri"/>
              </a:rPr>
              <a:t> </a:t>
            </a:r>
            <a:r>
              <a:rPr lang="en-US" sz="2000" dirty="0" err="1" smtClean="0">
                <a:latin typeface="Calibri"/>
              </a:rPr>
              <a:t>trabajo</a:t>
            </a:r>
            <a:r>
              <a:rPr lang="en-US" sz="2000" dirty="0" smtClean="0">
                <a:latin typeface="Calibri"/>
              </a:rPr>
              <a:t>. He __________________ </a:t>
            </a:r>
            <a:r>
              <a:rPr lang="en-US" sz="2000" dirty="0" err="1" smtClean="0">
                <a:latin typeface="Calibri"/>
              </a:rPr>
              <a:t>por</a:t>
            </a:r>
            <a:r>
              <a:rPr lang="en-US" sz="2000" dirty="0" smtClean="0">
                <a:latin typeface="Calibri"/>
              </a:rPr>
              <a:t> </a:t>
            </a:r>
            <a:r>
              <a:rPr lang="en-US" sz="2000" dirty="0" err="1" smtClean="0">
                <a:latin typeface="Calibri"/>
              </a:rPr>
              <a:t>más</a:t>
            </a:r>
            <a:r>
              <a:rPr lang="en-US" sz="2000" dirty="0" smtClean="0">
                <a:latin typeface="Calibri"/>
              </a:rPr>
              <a:t> de 3 </a:t>
            </a:r>
            <a:r>
              <a:rPr lang="en-US" sz="2000" dirty="0" err="1" smtClean="0">
                <a:latin typeface="Calibri"/>
              </a:rPr>
              <a:t>meses</a:t>
            </a:r>
            <a:r>
              <a:rPr lang="en-US" sz="2000" dirty="0" smtClean="0">
                <a:latin typeface="Calibri"/>
              </a:rPr>
              <a:t>.</a:t>
            </a:r>
          </a:p>
          <a:p>
            <a:pPr marL="0" indent="0">
              <a:buNone/>
            </a:pPr>
            <a:r>
              <a:rPr lang="en-US" sz="2000" dirty="0" smtClean="0">
                <a:latin typeface="Calibri"/>
              </a:rPr>
              <a:t>Lucy: </a:t>
            </a:r>
            <a:r>
              <a:rPr lang="en-US" sz="2000" dirty="0" err="1" smtClean="0">
                <a:latin typeface="Calibri"/>
              </a:rPr>
              <a:t>Sí</a:t>
            </a:r>
            <a:r>
              <a:rPr lang="en-US" sz="2000" dirty="0" smtClean="0">
                <a:latin typeface="Calibri"/>
              </a:rPr>
              <a:t>, lo </a:t>
            </a:r>
            <a:r>
              <a:rPr lang="en-US" sz="2000" dirty="0" err="1" smtClean="0">
                <a:latin typeface="Calibri"/>
              </a:rPr>
              <a:t>sé</a:t>
            </a:r>
            <a:r>
              <a:rPr lang="en-US" sz="2000" dirty="0" smtClean="0">
                <a:latin typeface="Calibri"/>
              </a:rPr>
              <a:t>. </a:t>
            </a:r>
            <a:r>
              <a:rPr lang="en-US" sz="2000" dirty="0" err="1" smtClean="0">
                <a:latin typeface="Calibri"/>
              </a:rPr>
              <a:t>Estar</a:t>
            </a:r>
            <a:r>
              <a:rPr lang="en-US" sz="2000" dirty="0" smtClean="0">
                <a:latin typeface="Calibri"/>
              </a:rPr>
              <a:t> sin </a:t>
            </a:r>
            <a:r>
              <a:rPr lang="en-US" sz="2000" dirty="0" err="1" smtClean="0">
                <a:latin typeface="Calibri"/>
              </a:rPr>
              <a:t>trabajo</a:t>
            </a:r>
            <a:r>
              <a:rPr lang="en-US" sz="2000" dirty="0" smtClean="0">
                <a:latin typeface="Calibri"/>
              </a:rPr>
              <a:t> </a:t>
            </a:r>
            <a:r>
              <a:rPr lang="en-US" sz="2000" dirty="0" err="1" smtClean="0">
                <a:latin typeface="Calibri"/>
              </a:rPr>
              <a:t>por</a:t>
            </a:r>
            <a:r>
              <a:rPr lang="en-US" sz="2000" dirty="0" smtClean="0">
                <a:latin typeface="Calibri"/>
              </a:rPr>
              <a:t> </a:t>
            </a:r>
            <a:r>
              <a:rPr lang="en-US" sz="2000" dirty="0" err="1" smtClean="0">
                <a:latin typeface="Calibri"/>
              </a:rPr>
              <a:t>más</a:t>
            </a:r>
            <a:r>
              <a:rPr lang="en-US" sz="2000" dirty="0" smtClean="0">
                <a:latin typeface="Calibri"/>
              </a:rPr>
              <a:t> de 3 </a:t>
            </a:r>
            <a:r>
              <a:rPr lang="en-US" sz="2000" dirty="0" err="1" smtClean="0">
                <a:latin typeface="Calibri"/>
              </a:rPr>
              <a:t>meses</a:t>
            </a:r>
            <a:r>
              <a:rPr lang="en-US" sz="2000" dirty="0" smtClean="0">
                <a:latin typeface="Calibri"/>
              </a:rPr>
              <a:t> </a:t>
            </a:r>
            <a:r>
              <a:rPr lang="en-US" sz="2000" dirty="0" err="1" smtClean="0">
                <a:latin typeface="Calibri"/>
              </a:rPr>
              <a:t>es</a:t>
            </a:r>
            <a:r>
              <a:rPr lang="en-US" sz="2000" dirty="0" smtClean="0">
                <a:latin typeface="Calibri"/>
              </a:rPr>
              <a:t> </a:t>
            </a:r>
            <a:r>
              <a:rPr lang="en-US" sz="2000" dirty="0" err="1" smtClean="0">
                <a:latin typeface="Calibri"/>
              </a:rPr>
              <a:t>difícil</a:t>
            </a:r>
            <a:r>
              <a:rPr lang="en-US" sz="2000" dirty="0" smtClean="0">
                <a:latin typeface="Calibri"/>
              </a:rPr>
              <a:t>, </a:t>
            </a:r>
            <a:r>
              <a:rPr lang="en-US" sz="2000" dirty="0" err="1" smtClean="0">
                <a:latin typeface="Calibri"/>
              </a:rPr>
              <a:t>sobre</a:t>
            </a:r>
            <a:r>
              <a:rPr lang="en-US" sz="2000" dirty="0" smtClean="0">
                <a:latin typeface="Calibri"/>
              </a:rPr>
              <a:t> </a:t>
            </a:r>
            <a:r>
              <a:rPr lang="en-US" sz="2000" dirty="0" err="1" smtClean="0">
                <a:latin typeface="Calibri"/>
              </a:rPr>
              <a:t>todo</a:t>
            </a:r>
            <a:r>
              <a:rPr lang="en-US" sz="2000" dirty="0" smtClean="0">
                <a:latin typeface="Calibri"/>
              </a:rPr>
              <a:t> </a:t>
            </a:r>
            <a:r>
              <a:rPr lang="en-US" sz="2000" dirty="0" err="1" smtClean="0">
                <a:latin typeface="Calibri"/>
              </a:rPr>
              <a:t>cuando</a:t>
            </a:r>
            <a:r>
              <a:rPr lang="en-US" sz="2000" dirty="0" smtClean="0">
                <a:latin typeface="Calibri"/>
              </a:rPr>
              <a:t> </a:t>
            </a:r>
            <a:r>
              <a:rPr lang="en-US" sz="2000" dirty="0" err="1" smtClean="0">
                <a:latin typeface="Calibri"/>
              </a:rPr>
              <a:t>tienes</a:t>
            </a:r>
            <a:r>
              <a:rPr lang="en-US" sz="2000" dirty="0" smtClean="0">
                <a:latin typeface="Calibri"/>
              </a:rPr>
              <a:t> </a:t>
            </a:r>
            <a:r>
              <a:rPr lang="en-US" sz="2000" dirty="0" err="1" smtClean="0">
                <a:latin typeface="Calibri"/>
              </a:rPr>
              <a:t>una</a:t>
            </a:r>
            <a:r>
              <a:rPr lang="en-US" sz="2000" dirty="0" smtClean="0">
                <a:latin typeface="Calibri"/>
              </a:rPr>
              <a:t> </a:t>
            </a:r>
            <a:r>
              <a:rPr lang="en-US" sz="2000" dirty="0" err="1" smtClean="0">
                <a:latin typeface="Calibri"/>
              </a:rPr>
              <a:t>familia</a:t>
            </a:r>
            <a:r>
              <a:rPr lang="en-US" sz="2000" dirty="0" smtClean="0">
                <a:latin typeface="Calibri"/>
              </a:rPr>
              <a:t>. </a:t>
            </a:r>
            <a:r>
              <a:rPr lang="en-US" sz="2000" dirty="0" err="1" smtClean="0">
                <a:latin typeface="Calibri"/>
              </a:rPr>
              <a:t>Espero</a:t>
            </a:r>
            <a:r>
              <a:rPr lang="en-US" sz="2000" dirty="0" smtClean="0">
                <a:latin typeface="Calibri"/>
              </a:rPr>
              <a:t> </a:t>
            </a:r>
            <a:r>
              <a:rPr lang="en-US" sz="2000" dirty="0" err="1" smtClean="0">
                <a:latin typeface="Calibri"/>
              </a:rPr>
              <a:t>que</a:t>
            </a:r>
            <a:r>
              <a:rPr lang="en-US" sz="2000" dirty="0" smtClean="0">
                <a:latin typeface="Calibri"/>
              </a:rPr>
              <a:t> </a:t>
            </a:r>
            <a:r>
              <a:rPr lang="en-US" sz="2000" dirty="0" err="1" smtClean="0">
                <a:latin typeface="Calibri"/>
              </a:rPr>
              <a:t>te</a:t>
            </a:r>
            <a:r>
              <a:rPr lang="en-US" sz="2000" dirty="0" smtClean="0">
                <a:latin typeface="Calibri"/>
              </a:rPr>
              <a:t> den el </a:t>
            </a:r>
            <a:r>
              <a:rPr lang="en-US" sz="2000" dirty="0" err="1" smtClean="0">
                <a:latin typeface="Calibri"/>
              </a:rPr>
              <a:t>trabajo</a:t>
            </a:r>
            <a:r>
              <a:rPr lang="en-US" sz="2000" dirty="0" smtClean="0">
                <a:latin typeface="Calibri"/>
              </a:rPr>
              <a:t>. </a:t>
            </a:r>
            <a:r>
              <a:rPr lang="en-US" sz="2000" dirty="0" err="1" smtClean="0">
                <a:latin typeface="Calibri"/>
              </a:rPr>
              <a:t>Mucha</a:t>
            </a:r>
            <a:r>
              <a:rPr lang="en-US" sz="2000" dirty="0" smtClean="0">
                <a:latin typeface="Calibri"/>
              </a:rPr>
              <a:t> </a:t>
            </a:r>
            <a:r>
              <a:rPr lang="en-US" sz="2000" dirty="0" err="1" smtClean="0">
                <a:latin typeface="Calibri"/>
              </a:rPr>
              <a:t>suerte</a:t>
            </a:r>
            <a:r>
              <a:rPr lang="en-US" sz="2000" dirty="0" smtClean="0">
                <a:latin typeface="Calibri"/>
              </a:rPr>
              <a:t>.</a:t>
            </a:r>
          </a:p>
          <a:p>
            <a:pPr marL="0" indent="0">
              <a:buNone/>
            </a:pPr>
            <a:r>
              <a:rPr lang="en-US" sz="2000" dirty="0" smtClean="0">
                <a:latin typeface="Calibri"/>
              </a:rPr>
              <a:t>Ramiro: Gracias Lucy. Te </a:t>
            </a:r>
            <a:r>
              <a:rPr lang="en-US" sz="2000" dirty="0" err="1" smtClean="0">
                <a:latin typeface="Calibri"/>
              </a:rPr>
              <a:t>contaré</a:t>
            </a:r>
            <a:r>
              <a:rPr lang="en-US" sz="2000" dirty="0" smtClean="0">
                <a:latin typeface="Calibri"/>
              </a:rPr>
              <a:t> </a:t>
            </a:r>
            <a:r>
              <a:rPr lang="en-US" sz="2000" dirty="0" err="1" smtClean="0">
                <a:latin typeface="Calibri"/>
              </a:rPr>
              <a:t>luego</a:t>
            </a:r>
            <a:r>
              <a:rPr lang="en-US" sz="2000" dirty="0" smtClean="0">
                <a:latin typeface="Calibri"/>
              </a:rPr>
              <a:t> </a:t>
            </a:r>
            <a:r>
              <a:rPr lang="en-US" sz="2000" dirty="0" err="1" smtClean="0">
                <a:latin typeface="Calibri"/>
              </a:rPr>
              <a:t>si</a:t>
            </a:r>
            <a:r>
              <a:rPr lang="en-US" sz="2000" dirty="0" smtClean="0">
                <a:latin typeface="Calibri"/>
              </a:rPr>
              <a:t> </a:t>
            </a:r>
            <a:r>
              <a:rPr lang="en-US" sz="2000" dirty="0" err="1" smtClean="0">
                <a:latin typeface="Calibri"/>
              </a:rPr>
              <a:t>nos</a:t>
            </a:r>
            <a:r>
              <a:rPr lang="en-US" sz="2000" dirty="0" smtClean="0">
                <a:latin typeface="Calibri"/>
              </a:rPr>
              <a:t> </a:t>
            </a:r>
            <a:r>
              <a:rPr lang="en-US" sz="2000" dirty="0" err="1" smtClean="0">
                <a:latin typeface="Calibri"/>
              </a:rPr>
              <a:t>mudamos</a:t>
            </a:r>
            <a:r>
              <a:rPr lang="en-US" sz="2000" dirty="0" smtClean="0">
                <a:latin typeface="Calibri"/>
              </a:rPr>
              <a:t> a México o no. </a:t>
            </a:r>
          </a:p>
          <a:p>
            <a:pPr marL="0" indent="0">
              <a:buNone/>
            </a:pPr>
            <a:endParaRPr lang="en-US" sz="2000" dirty="0" smtClean="0">
              <a:latin typeface="Calibri"/>
            </a:endParaRPr>
          </a:p>
          <a:p>
            <a:pPr marL="0" indent="0">
              <a:buNone/>
            </a:pPr>
            <a:endParaRPr lang="en-US" sz="2000" dirty="0" smtClean="0">
              <a:latin typeface="Calibri"/>
            </a:endParaRPr>
          </a:p>
          <a:p>
            <a:pPr marL="0" indent="0">
              <a:buNone/>
            </a:pPr>
            <a:endParaRPr lang="en-US" sz="2000" dirty="0"/>
          </a:p>
        </p:txBody>
      </p:sp>
      <p:sp>
        <p:nvSpPr>
          <p:cNvPr id="7" name="Rectangle 6"/>
          <p:cNvSpPr/>
          <p:nvPr/>
        </p:nvSpPr>
        <p:spPr>
          <a:xfrm>
            <a:off x="0" y="0"/>
            <a:ext cx="8382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a:bodyPr>
          <a:lstStyle/>
          <a:p>
            <a:pPr>
              <a:buNone/>
            </a:pPr>
            <a:r>
              <a:rPr lang="en-US" sz="2000" b="1" dirty="0" err="1" smtClean="0"/>
              <a:t>Actividad</a:t>
            </a:r>
            <a:r>
              <a:rPr lang="en-US" sz="2000" b="1" dirty="0" smtClean="0"/>
              <a:t> 6</a:t>
            </a:r>
          </a:p>
          <a:p>
            <a:pPr marL="0" indent="0">
              <a:buNone/>
            </a:pPr>
            <a:r>
              <a:rPr lang="en-US" sz="2000" dirty="0" smtClean="0"/>
              <a:t>a) </a:t>
            </a:r>
            <a:r>
              <a:rPr lang="en-US" sz="2000" dirty="0" err="1" smtClean="0"/>
              <a:t>Repasa</a:t>
            </a:r>
            <a:r>
              <a:rPr lang="en-US" sz="2000" dirty="0" smtClean="0"/>
              <a:t> el </a:t>
            </a:r>
            <a:r>
              <a:rPr lang="en-US" sz="2000" dirty="0" err="1" smtClean="0"/>
              <a:t>significado</a:t>
            </a:r>
            <a:r>
              <a:rPr lang="en-US" sz="2000" dirty="0" smtClean="0"/>
              <a:t> de </a:t>
            </a:r>
            <a:r>
              <a:rPr lang="en-US" sz="2000" dirty="0" err="1" smtClean="0"/>
              <a:t>las</a:t>
            </a:r>
            <a:r>
              <a:rPr lang="en-US" sz="2000" dirty="0" smtClean="0"/>
              <a:t> </a:t>
            </a:r>
            <a:r>
              <a:rPr lang="en-US" sz="2000" dirty="0" err="1" smtClean="0"/>
              <a:t>siguientes</a:t>
            </a:r>
            <a:r>
              <a:rPr lang="en-US" sz="2000" dirty="0" smtClean="0"/>
              <a:t> </a:t>
            </a:r>
            <a:r>
              <a:rPr lang="en-US" sz="2000" dirty="0" err="1" smtClean="0"/>
              <a:t>palabras</a:t>
            </a:r>
            <a:r>
              <a:rPr lang="en-US" sz="2000" dirty="0" smtClean="0"/>
              <a:t>:</a:t>
            </a:r>
          </a:p>
          <a:p>
            <a:pPr marL="0" indent="0">
              <a:buNone/>
            </a:pPr>
            <a:r>
              <a:rPr lang="en-US" sz="2000" dirty="0" err="1" smtClean="0"/>
              <a:t>Importación</a:t>
            </a:r>
            <a:endParaRPr lang="en-US" sz="2000" dirty="0" smtClean="0"/>
          </a:p>
          <a:p>
            <a:pPr marL="0" indent="0">
              <a:buNone/>
            </a:pPr>
            <a:r>
              <a:rPr lang="en-US" sz="2000" dirty="0" err="1" smtClean="0"/>
              <a:t>Exportación</a:t>
            </a:r>
            <a:endParaRPr lang="en-US" sz="2000" dirty="0" smtClean="0"/>
          </a:p>
          <a:p>
            <a:pPr marL="0" indent="0">
              <a:buNone/>
            </a:pPr>
            <a:r>
              <a:rPr lang="en-US" sz="2000" dirty="0" err="1" smtClean="0"/>
              <a:t>Tratado</a:t>
            </a:r>
            <a:r>
              <a:rPr lang="en-US" sz="2000" dirty="0" smtClean="0"/>
              <a:t> de </a:t>
            </a:r>
            <a:r>
              <a:rPr lang="en-US" sz="2000" dirty="0" err="1" smtClean="0"/>
              <a:t>libre</a:t>
            </a:r>
            <a:r>
              <a:rPr lang="en-US" sz="2000" dirty="0" smtClean="0"/>
              <a:t> </a:t>
            </a:r>
            <a:r>
              <a:rPr lang="en-US" sz="2000" dirty="0" err="1" smtClean="0"/>
              <a:t>comercio</a:t>
            </a:r>
            <a:endParaRPr lang="en-US" sz="2000" dirty="0" smtClean="0"/>
          </a:p>
          <a:p>
            <a:pPr marL="0" indent="0">
              <a:buNone/>
            </a:pPr>
            <a:r>
              <a:rPr lang="en-US" sz="2000" dirty="0" err="1" smtClean="0"/>
              <a:t>Tarifas</a:t>
            </a:r>
            <a:r>
              <a:rPr lang="en-US" sz="2000" dirty="0" smtClean="0"/>
              <a:t> </a:t>
            </a:r>
            <a:r>
              <a:rPr lang="en-US" sz="2000" dirty="0" err="1" smtClean="0"/>
              <a:t>aduaneras</a:t>
            </a:r>
            <a:r>
              <a:rPr lang="en-US" sz="2000" dirty="0" smtClean="0"/>
              <a:t>/ </a:t>
            </a:r>
            <a:r>
              <a:rPr lang="en-US" sz="2000" dirty="0" err="1" smtClean="0"/>
              <a:t>aranceles</a:t>
            </a:r>
            <a:endParaRPr lang="en-US" sz="2000" dirty="0" smtClean="0"/>
          </a:p>
          <a:p>
            <a:pPr marL="0" indent="0">
              <a:buNone/>
            </a:pPr>
            <a:endParaRPr lang="en-US" sz="2000" dirty="0" smtClean="0"/>
          </a:p>
          <a:p>
            <a:pPr marL="0" indent="0">
              <a:buNone/>
            </a:pPr>
            <a:r>
              <a:rPr lang="en-US" sz="2000" dirty="0" smtClean="0"/>
              <a:t>b) Lee la </a:t>
            </a:r>
            <a:r>
              <a:rPr lang="en-US" sz="2000" dirty="0" err="1" smtClean="0"/>
              <a:t>información</a:t>
            </a:r>
            <a:r>
              <a:rPr lang="en-US" sz="2000" dirty="0" smtClean="0"/>
              <a:t> </a:t>
            </a:r>
            <a:r>
              <a:rPr lang="en-US" sz="2000" dirty="0" err="1" smtClean="0"/>
              <a:t>que</a:t>
            </a:r>
            <a:r>
              <a:rPr lang="en-US" sz="2000" dirty="0" smtClean="0"/>
              <a:t> </a:t>
            </a:r>
            <a:r>
              <a:rPr lang="en-US" sz="2000" dirty="0" err="1" smtClean="0"/>
              <a:t>aparece</a:t>
            </a:r>
            <a:r>
              <a:rPr lang="en-US" sz="2000" dirty="0" smtClean="0"/>
              <a:t> al </a:t>
            </a:r>
            <a:r>
              <a:rPr lang="en-US" sz="2000" dirty="0" err="1" smtClean="0"/>
              <a:t>lado</a:t>
            </a:r>
            <a:r>
              <a:rPr lang="en-US" sz="2000" dirty="0" smtClean="0"/>
              <a:t> </a:t>
            </a:r>
            <a:r>
              <a:rPr lang="en-US" sz="2000" dirty="0" err="1" smtClean="0"/>
              <a:t>sobre</a:t>
            </a:r>
            <a:r>
              <a:rPr lang="en-US" sz="2000" dirty="0" smtClean="0"/>
              <a:t> los </a:t>
            </a:r>
            <a:r>
              <a:rPr lang="en-US" sz="2000" dirty="0" err="1" smtClean="0"/>
              <a:t>tratados</a:t>
            </a:r>
            <a:r>
              <a:rPr lang="en-US" sz="2000" dirty="0" smtClean="0"/>
              <a:t> de </a:t>
            </a:r>
            <a:r>
              <a:rPr lang="en-US" sz="2000" dirty="0" err="1" smtClean="0"/>
              <a:t>libre</a:t>
            </a:r>
            <a:r>
              <a:rPr lang="en-US" sz="2000" dirty="0" smtClean="0"/>
              <a:t> </a:t>
            </a:r>
            <a:r>
              <a:rPr lang="en-US" sz="2000" dirty="0" err="1" smtClean="0"/>
              <a:t>comercio</a:t>
            </a:r>
            <a:r>
              <a:rPr lang="en-US" sz="2000" dirty="0" smtClean="0"/>
              <a:t>. </a:t>
            </a:r>
            <a:r>
              <a:rPr lang="en-US" sz="2000" dirty="0" smtClean="0">
                <a:latin typeface="Calibri"/>
              </a:rPr>
              <a:t>¿</a:t>
            </a:r>
            <a:r>
              <a:rPr lang="en-US" sz="2000" dirty="0" err="1" smtClean="0">
                <a:latin typeface="Calibri"/>
              </a:rPr>
              <a:t>Por</a:t>
            </a:r>
            <a:r>
              <a:rPr lang="en-US" sz="2000" dirty="0" smtClean="0">
                <a:latin typeface="Calibri"/>
              </a:rPr>
              <a:t> </a:t>
            </a:r>
            <a:r>
              <a:rPr lang="en-US" sz="2000" dirty="0" err="1" smtClean="0">
                <a:latin typeface="Calibri"/>
              </a:rPr>
              <a:t>qué</a:t>
            </a:r>
            <a:r>
              <a:rPr lang="en-US" sz="2000" dirty="0" smtClean="0">
                <a:latin typeface="Calibri"/>
              </a:rPr>
              <a:t> </a:t>
            </a:r>
            <a:r>
              <a:rPr lang="en-US" sz="2000" dirty="0" err="1" smtClean="0">
                <a:latin typeface="Calibri"/>
              </a:rPr>
              <a:t>muchos</a:t>
            </a:r>
            <a:r>
              <a:rPr lang="en-US" sz="2000" dirty="0" smtClean="0">
                <a:latin typeface="Calibri"/>
              </a:rPr>
              <a:t> pueblos </a:t>
            </a:r>
            <a:r>
              <a:rPr lang="en-US" sz="2000" dirty="0" err="1" smtClean="0">
                <a:latin typeface="Calibri"/>
              </a:rPr>
              <a:t>indígenas</a:t>
            </a:r>
            <a:r>
              <a:rPr lang="en-US" sz="2000" dirty="0" smtClean="0">
                <a:latin typeface="Calibri"/>
              </a:rPr>
              <a:t> </a:t>
            </a:r>
            <a:r>
              <a:rPr lang="en-US" sz="2000" dirty="0" err="1" smtClean="0">
                <a:latin typeface="Calibri"/>
              </a:rPr>
              <a:t>están</a:t>
            </a:r>
            <a:r>
              <a:rPr lang="en-US" sz="2000" dirty="0" smtClean="0">
                <a:latin typeface="Calibri"/>
              </a:rPr>
              <a:t> en contra de </a:t>
            </a:r>
            <a:r>
              <a:rPr lang="en-US" sz="2000" dirty="0" err="1" smtClean="0">
                <a:latin typeface="Calibri"/>
              </a:rPr>
              <a:t>estos</a:t>
            </a:r>
            <a:r>
              <a:rPr lang="en-US" sz="2000" dirty="0" smtClean="0">
                <a:latin typeface="Calibri"/>
              </a:rPr>
              <a:t> </a:t>
            </a:r>
            <a:r>
              <a:rPr lang="en-US" sz="2000" dirty="0" err="1" smtClean="0">
                <a:latin typeface="Calibri"/>
              </a:rPr>
              <a:t>acuerdos</a:t>
            </a:r>
            <a:r>
              <a:rPr lang="en-US" sz="2000" dirty="0" smtClean="0">
                <a:latin typeface="Calibri"/>
              </a:rPr>
              <a:t> </a:t>
            </a:r>
            <a:r>
              <a:rPr lang="en-US" sz="2000" dirty="0" err="1" smtClean="0">
                <a:latin typeface="Calibri"/>
              </a:rPr>
              <a:t>comerciales</a:t>
            </a:r>
            <a:r>
              <a:rPr lang="en-US" sz="2000" dirty="0" smtClean="0">
                <a:latin typeface="Calibri"/>
              </a:rPr>
              <a:t>? </a:t>
            </a:r>
            <a:endParaRPr lang="en-US" sz="2000" dirty="0" smtClean="0"/>
          </a:p>
          <a:p>
            <a:pPr marL="0" indent="0">
              <a:buNone/>
            </a:pPr>
            <a:endParaRPr lang="en-US" sz="2000" dirty="0" smtClean="0"/>
          </a:p>
          <a:p>
            <a:pPr marL="0" indent="0">
              <a:buNone/>
            </a:pPr>
            <a:r>
              <a:rPr lang="en-US" sz="2000" dirty="0" smtClean="0"/>
              <a:t>c)Averigua en internet con </a:t>
            </a:r>
            <a:r>
              <a:rPr lang="en-US" sz="2000" dirty="0" err="1" smtClean="0"/>
              <a:t>qué</a:t>
            </a:r>
            <a:r>
              <a:rPr lang="en-US" sz="2000" dirty="0" smtClean="0"/>
              <a:t> </a:t>
            </a:r>
            <a:r>
              <a:rPr lang="en-US" sz="2000" dirty="0" err="1" smtClean="0"/>
              <a:t>países</a:t>
            </a:r>
            <a:r>
              <a:rPr lang="en-US" sz="2000" dirty="0" smtClean="0"/>
              <a:t> </a:t>
            </a:r>
            <a:r>
              <a:rPr lang="en-US" sz="2000" dirty="0" err="1" smtClean="0"/>
              <a:t>tiene</a:t>
            </a:r>
            <a:r>
              <a:rPr lang="en-US" sz="2000" dirty="0" smtClean="0"/>
              <a:t> </a:t>
            </a:r>
            <a:r>
              <a:rPr lang="en-US" sz="2000" dirty="0" err="1" smtClean="0"/>
              <a:t>Estados</a:t>
            </a:r>
            <a:r>
              <a:rPr lang="en-US" sz="2000" dirty="0" smtClean="0"/>
              <a:t> </a:t>
            </a:r>
            <a:r>
              <a:rPr lang="en-US" sz="2000" dirty="0" err="1" smtClean="0"/>
              <a:t>Unidos</a:t>
            </a:r>
            <a:r>
              <a:rPr lang="en-US" sz="2000" dirty="0" smtClean="0"/>
              <a:t> </a:t>
            </a:r>
            <a:r>
              <a:rPr lang="en-US" sz="2000" dirty="0" err="1" smtClean="0"/>
              <a:t>tratados</a:t>
            </a:r>
            <a:r>
              <a:rPr lang="en-US" sz="2000" dirty="0" smtClean="0"/>
              <a:t> de </a:t>
            </a:r>
            <a:r>
              <a:rPr lang="en-US" sz="2000" dirty="0" err="1" smtClean="0"/>
              <a:t>libre</a:t>
            </a:r>
            <a:r>
              <a:rPr lang="en-US" sz="2000" dirty="0" smtClean="0"/>
              <a:t> </a:t>
            </a:r>
            <a:r>
              <a:rPr lang="en-US" sz="2000" dirty="0" err="1" smtClean="0"/>
              <a:t>comercio</a:t>
            </a:r>
            <a:r>
              <a:rPr lang="en-US" sz="2000" dirty="0" smtClean="0"/>
              <a:t>. </a:t>
            </a:r>
          </a:p>
          <a:p>
            <a:pPr marL="0" indent="0">
              <a:buNone/>
            </a:pPr>
            <a:r>
              <a:rPr lang="en-US" sz="2000" dirty="0" err="1" smtClean="0"/>
              <a:t>Escribe</a:t>
            </a:r>
            <a:r>
              <a:rPr lang="en-US" sz="2000" dirty="0" smtClean="0"/>
              <a:t> </a:t>
            </a:r>
            <a:r>
              <a:rPr lang="en-US" sz="2000" dirty="0" err="1" smtClean="0"/>
              <a:t>una</a:t>
            </a:r>
            <a:r>
              <a:rPr lang="en-US" sz="2000" dirty="0" smtClean="0"/>
              <a:t> </a:t>
            </a:r>
            <a:r>
              <a:rPr lang="en-US" sz="2000" dirty="0" err="1" smtClean="0"/>
              <a:t>ventaja</a:t>
            </a:r>
            <a:r>
              <a:rPr lang="en-US" sz="2000" dirty="0" smtClean="0"/>
              <a:t> y </a:t>
            </a:r>
            <a:r>
              <a:rPr lang="en-US" sz="2000" dirty="0" err="1" smtClean="0"/>
              <a:t>una</a:t>
            </a:r>
            <a:r>
              <a:rPr lang="en-US" sz="2000" dirty="0" smtClean="0"/>
              <a:t> </a:t>
            </a:r>
            <a:r>
              <a:rPr lang="en-US" sz="2000" dirty="0" err="1" smtClean="0"/>
              <a:t>desventaja</a:t>
            </a:r>
            <a:r>
              <a:rPr lang="en-US" sz="2000" dirty="0" smtClean="0"/>
              <a:t> de </a:t>
            </a:r>
            <a:r>
              <a:rPr lang="en-US" sz="2000" dirty="0" err="1" smtClean="0"/>
              <a:t>estos</a:t>
            </a:r>
            <a:r>
              <a:rPr lang="en-US" sz="2000" dirty="0" smtClean="0"/>
              <a:t> </a:t>
            </a:r>
            <a:r>
              <a:rPr lang="en-US" sz="2000" dirty="0" err="1" smtClean="0"/>
              <a:t>tratados</a:t>
            </a:r>
            <a:r>
              <a:rPr lang="en-US" sz="2000" dirty="0" smtClean="0"/>
              <a:t>. </a:t>
            </a:r>
          </a:p>
          <a:p>
            <a:pPr marL="0" indent="0">
              <a:buNone/>
            </a:pPr>
            <a:endParaRPr lang="en-US" sz="2000" dirty="0" smtClean="0"/>
          </a:p>
          <a:p>
            <a:pPr marL="0" indent="0">
              <a:buNone/>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248400"/>
            <a:ext cx="4800600" cy="6096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p:cNvPicPr>
            <a:picLocks noChangeAspect="1" noChangeArrowheads="1"/>
          </p:cNvPicPr>
          <p:nvPr/>
        </p:nvPicPr>
        <p:blipFill>
          <a:blip r:embed="rId2" cstate="print"/>
          <a:srcRect l="32796" t="10417" r="25037" b="9375"/>
          <a:stretch>
            <a:fillRect/>
          </a:stretch>
        </p:blipFill>
        <p:spPr bwMode="auto">
          <a:xfrm>
            <a:off x="762000" y="0"/>
            <a:ext cx="4800600" cy="6248400"/>
          </a:xfrm>
          <a:prstGeom prst="rect">
            <a:avLst/>
          </a:prstGeom>
          <a:noFill/>
          <a:ln w="9525">
            <a:no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 presetClass="entr" presetSubtype="16"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box(in)">
                                      <p:cBhvr>
                                        <p:cTn id="11" dur="500"/>
                                        <p:tgtEl>
                                          <p:spTgt spid="4">
                                            <p:txEl>
                                              <p:pRg st="0" end="0"/>
                                            </p:txEl>
                                          </p:spTgt>
                                        </p:tgtEl>
                                      </p:cBhvr>
                                    </p:animEffect>
                                  </p:childTnLst>
                                </p:cTn>
                              </p:par>
                              <p:par>
                                <p:cTn id="12" presetID="4" presetClass="entr" presetSubtype="16" fill="hold" nodeType="with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box(in)">
                                      <p:cBhvr>
                                        <p:cTn id="14" dur="500"/>
                                        <p:tgtEl>
                                          <p:spTgt spid="4">
                                            <p:txEl>
                                              <p:pRg st="1" end="1"/>
                                            </p:txEl>
                                          </p:spTgt>
                                        </p:tgtEl>
                                      </p:cBhvr>
                                    </p:animEffect>
                                  </p:childTnLst>
                                </p:cTn>
                              </p:par>
                              <p:par>
                                <p:cTn id="15" presetID="4" presetClass="entr" presetSubtype="16" fill="hold" nodeType="with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box(in)">
                                      <p:cBhvr>
                                        <p:cTn id="17" dur="500"/>
                                        <p:tgtEl>
                                          <p:spTgt spid="4">
                                            <p:txEl>
                                              <p:pRg st="2" end="2"/>
                                            </p:txEl>
                                          </p:spTgt>
                                        </p:tgtEl>
                                      </p:cBhvr>
                                    </p:animEffect>
                                  </p:childTnLst>
                                </p:cTn>
                              </p:par>
                              <p:par>
                                <p:cTn id="18" presetID="4" presetClass="entr" presetSubtype="16" fill="hold" nodeType="with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box(in)">
                                      <p:cBhvr>
                                        <p:cTn id="20" dur="500"/>
                                        <p:tgtEl>
                                          <p:spTgt spid="4">
                                            <p:txEl>
                                              <p:pRg st="3" end="3"/>
                                            </p:txEl>
                                          </p:spTgt>
                                        </p:tgtEl>
                                      </p:cBhvr>
                                    </p:animEffect>
                                  </p:childTnLst>
                                </p:cTn>
                              </p:par>
                              <p:par>
                                <p:cTn id="21" presetID="4" presetClass="entr" presetSubtype="16" fill="hold"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box(in)">
                                      <p:cBhvr>
                                        <p:cTn id="23" dur="500"/>
                                        <p:tgtEl>
                                          <p:spTgt spid="4">
                                            <p:txEl>
                                              <p:pRg st="4" end="4"/>
                                            </p:txEl>
                                          </p:spTgt>
                                        </p:tgtEl>
                                      </p:cBhvr>
                                    </p:animEffect>
                                  </p:childTnLst>
                                </p:cTn>
                              </p:par>
                              <p:par>
                                <p:cTn id="24" presetID="4" presetClass="entr" presetSubtype="16" fill="hold"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box(in)">
                                      <p:cBhvr>
                                        <p:cTn id="26" dur="500"/>
                                        <p:tgtEl>
                                          <p:spTgt spid="4">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 presetClass="entr" presetSubtype="16" fill="hold"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animEffect transition="in" filter="box(in)">
                                      <p:cBhvr>
                                        <p:cTn id="31" dur="500"/>
                                        <p:tgtEl>
                                          <p:spTgt spid="4">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4" presetClass="entr" presetSubtype="16" fill="hold" nodeType="clickEffect">
                                  <p:stCondLst>
                                    <p:cond delay="0"/>
                                  </p:stCondLst>
                                  <p:childTnLst>
                                    <p:set>
                                      <p:cBhvr>
                                        <p:cTn id="35" dur="1" fill="hold">
                                          <p:stCondLst>
                                            <p:cond delay="0"/>
                                          </p:stCondLst>
                                        </p:cTn>
                                        <p:tgtEl>
                                          <p:spTgt spid="4">
                                            <p:txEl>
                                              <p:pRg st="9" end="9"/>
                                            </p:txEl>
                                          </p:spTgt>
                                        </p:tgtEl>
                                        <p:attrNameLst>
                                          <p:attrName>style.visibility</p:attrName>
                                        </p:attrNameLst>
                                      </p:cBhvr>
                                      <p:to>
                                        <p:strVal val="visible"/>
                                      </p:to>
                                    </p:set>
                                    <p:animEffect transition="in" filter="box(in)">
                                      <p:cBhvr>
                                        <p:cTn id="36" dur="500"/>
                                        <p:tgtEl>
                                          <p:spTgt spid="4">
                                            <p:txEl>
                                              <p:pRg st="9" end="9"/>
                                            </p:txEl>
                                          </p:spTgt>
                                        </p:tgtEl>
                                      </p:cBhvr>
                                    </p:animEffect>
                                  </p:childTnLst>
                                </p:cTn>
                              </p:par>
                              <p:par>
                                <p:cTn id="37" presetID="4" presetClass="entr" presetSubtype="16" fill="hold" nodeType="withEffect">
                                  <p:stCondLst>
                                    <p:cond delay="0"/>
                                  </p:stCondLst>
                                  <p:childTnLst>
                                    <p:set>
                                      <p:cBhvr>
                                        <p:cTn id="38" dur="1" fill="hold">
                                          <p:stCondLst>
                                            <p:cond delay="0"/>
                                          </p:stCondLst>
                                        </p:cTn>
                                        <p:tgtEl>
                                          <p:spTgt spid="4">
                                            <p:txEl>
                                              <p:pRg st="10" end="10"/>
                                            </p:txEl>
                                          </p:spTgt>
                                        </p:tgtEl>
                                        <p:attrNameLst>
                                          <p:attrName>style.visibility</p:attrName>
                                        </p:attrNameLst>
                                      </p:cBhvr>
                                      <p:to>
                                        <p:strVal val="visible"/>
                                      </p:to>
                                    </p:set>
                                    <p:animEffect transition="in" filter="box(in)">
                                      <p:cBhvr>
                                        <p:cTn id="39" dur="500"/>
                                        <p:tgtEl>
                                          <p:spTgt spid="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5562600" y="0"/>
            <a:ext cx="3581400" cy="6858000"/>
          </a:xfrm>
        </p:spPr>
        <p:txBody>
          <a:bodyPr>
            <a:normAutofit lnSpcReduction="10000"/>
          </a:bodyPr>
          <a:lstStyle/>
          <a:p>
            <a:pPr>
              <a:buNone/>
            </a:pPr>
            <a:r>
              <a:rPr lang="en-US" sz="2000" b="1" dirty="0" err="1" smtClean="0"/>
              <a:t>Actividad</a:t>
            </a:r>
            <a:r>
              <a:rPr lang="en-US" sz="2000" b="1" dirty="0" smtClean="0"/>
              <a:t> 7</a:t>
            </a:r>
          </a:p>
          <a:p>
            <a:pPr marL="0" indent="-91440">
              <a:buNone/>
            </a:pPr>
            <a:r>
              <a:rPr lang="en-US" sz="2000" dirty="0" smtClean="0"/>
              <a:t>Completa </a:t>
            </a:r>
            <a:r>
              <a:rPr lang="en-US" sz="2000" dirty="0" err="1" smtClean="0"/>
              <a:t>las</a:t>
            </a:r>
            <a:r>
              <a:rPr lang="en-US" sz="2000" dirty="0" smtClean="0"/>
              <a:t> </a:t>
            </a:r>
            <a:r>
              <a:rPr lang="en-US" sz="2000" dirty="0" err="1" smtClean="0"/>
              <a:t>frases</a:t>
            </a:r>
            <a:r>
              <a:rPr lang="en-US" sz="2000" dirty="0" smtClean="0"/>
              <a:t> </a:t>
            </a:r>
            <a:r>
              <a:rPr lang="en-US" sz="2000" dirty="0" err="1" smtClean="0"/>
              <a:t>usando</a:t>
            </a:r>
            <a:r>
              <a:rPr lang="en-US" sz="2000" dirty="0" smtClean="0"/>
              <a:t> </a:t>
            </a:r>
            <a:r>
              <a:rPr lang="en-US" sz="2000" dirty="0" err="1" smtClean="0"/>
              <a:t>las</a:t>
            </a:r>
            <a:r>
              <a:rPr lang="en-US" sz="2000" dirty="0" smtClean="0"/>
              <a:t> </a:t>
            </a:r>
            <a:r>
              <a:rPr lang="en-US" sz="2000" dirty="0" err="1" smtClean="0"/>
              <a:t>conjunciones</a:t>
            </a:r>
            <a:r>
              <a:rPr lang="en-US" sz="2000" dirty="0" smtClean="0"/>
              <a:t> </a:t>
            </a:r>
            <a:r>
              <a:rPr lang="en-US" sz="2000" dirty="0" err="1" smtClean="0"/>
              <a:t>que</a:t>
            </a:r>
            <a:r>
              <a:rPr lang="en-US" sz="2000" dirty="0" smtClean="0"/>
              <a:t> </a:t>
            </a:r>
            <a:r>
              <a:rPr lang="en-US" sz="2000" dirty="0" err="1" smtClean="0"/>
              <a:t>aparecen</a:t>
            </a:r>
            <a:r>
              <a:rPr lang="en-US" sz="2000" dirty="0" smtClean="0"/>
              <a:t> al </a:t>
            </a:r>
            <a:r>
              <a:rPr lang="en-US" sz="2000" dirty="0" err="1" smtClean="0"/>
              <a:t>lado</a:t>
            </a:r>
            <a:r>
              <a:rPr lang="en-US" sz="2000" dirty="0" smtClean="0"/>
              <a:t>. </a:t>
            </a:r>
          </a:p>
          <a:p>
            <a:pPr marL="0" indent="-91440">
              <a:buNone/>
            </a:pPr>
            <a:endParaRPr lang="en-US" sz="2000" dirty="0" smtClean="0"/>
          </a:p>
          <a:p>
            <a:pPr marL="365760" indent="-457200">
              <a:buAutoNum type="arabicPeriod"/>
            </a:pPr>
            <a:r>
              <a:rPr lang="en-US" sz="2000" dirty="0" smtClean="0"/>
              <a:t>No </a:t>
            </a:r>
            <a:r>
              <a:rPr lang="en-US" sz="2000" dirty="0" err="1" smtClean="0"/>
              <a:t>voy</a:t>
            </a:r>
            <a:r>
              <a:rPr lang="en-US" sz="2000" dirty="0" smtClean="0"/>
              <a:t> a la fiesta __________ </a:t>
            </a:r>
            <a:r>
              <a:rPr lang="en-US" sz="2000" dirty="0" err="1" smtClean="0"/>
              <a:t>María</a:t>
            </a:r>
            <a:r>
              <a:rPr lang="en-US" sz="2000" dirty="0" smtClean="0"/>
              <a:t> me invite </a:t>
            </a:r>
            <a:r>
              <a:rPr lang="en-US" sz="2000" dirty="0" err="1" smtClean="0"/>
              <a:t>personalmente</a:t>
            </a:r>
            <a:r>
              <a:rPr lang="en-US" sz="2000" dirty="0" smtClean="0"/>
              <a:t>.</a:t>
            </a:r>
          </a:p>
          <a:p>
            <a:pPr marL="365760" indent="-457200">
              <a:buAutoNum type="arabicPeriod"/>
            </a:pPr>
            <a:r>
              <a:rPr lang="en-US" sz="2000" dirty="0" smtClean="0"/>
              <a:t>Te </a:t>
            </a:r>
            <a:r>
              <a:rPr lang="en-US" sz="2000" dirty="0" err="1" smtClean="0"/>
              <a:t>advierto</a:t>
            </a:r>
            <a:r>
              <a:rPr lang="en-US" sz="2000" dirty="0" smtClean="0"/>
              <a:t> </a:t>
            </a:r>
            <a:r>
              <a:rPr lang="en-US" sz="2000" dirty="0" err="1" smtClean="0"/>
              <a:t>ahora</a:t>
            </a:r>
            <a:r>
              <a:rPr lang="en-US" sz="2000" dirty="0" smtClean="0"/>
              <a:t> ____________ </a:t>
            </a:r>
            <a:r>
              <a:rPr lang="en-US" sz="2000" dirty="0" err="1" smtClean="0"/>
              <a:t>sepas</a:t>
            </a:r>
            <a:r>
              <a:rPr lang="en-US" sz="2000" dirty="0" smtClean="0"/>
              <a:t> </a:t>
            </a:r>
            <a:r>
              <a:rPr lang="en-US" sz="2000" dirty="0" err="1" smtClean="0"/>
              <a:t>que</a:t>
            </a:r>
            <a:r>
              <a:rPr lang="en-US" sz="2000" dirty="0" smtClean="0"/>
              <a:t> </a:t>
            </a:r>
            <a:r>
              <a:rPr lang="en-US" sz="2000" dirty="0" err="1" smtClean="0"/>
              <a:t>clase</a:t>
            </a:r>
            <a:r>
              <a:rPr lang="en-US" sz="2000" dirty="0" smtClean="0"/>
              <a:t> de persona </a:t>
            </a:r>
            <a:r>
              <a:rPr lang="en-US" sz="2000" dirty="0" err="1" smtClean="0"/>
              <a:t>es</a:t>
            </a:r>
            <a:r>
              <a:rPr lang="en-US" sz="2000" dirty="0" smtClean="0"/>
              <a:t> </a:t>
            </a:r>
            <a:r>
              <a:rPr lang="en-US" sz="2000" dirty="0" err="1" smtClean="0"/>
              <a:t>él</a:t>
            </a:r>
            <a:r>
              <a:rPr lang="en-US" sz="2000" dirty="0" smtClean="0"/>
              <a:t>. </a:t>
            </a:r>
          </a:p>
          <a:p>
            <a:pPr marL="365760" indent="-457200">
              <a:buAutoNum type="arabicPeriod"/>
            </a:pPr>
            <a:r>
              <a:rPr lang="en-US" sz="2000" dirty="0" err="1" smtClean="0"/>
              <a:t>Estoy</a:t>
            </a:r>
            <a:r>
              <a:rPr lang="en-US" sz="2000" dirty="0" smtClean="0"/>
              <a:t> </a:t>
            </a:r>
            <a:r>
              <a:rPr lang="en-US" sz="2000" dirty="0" err="1" smtClean="0"/>
              <a:t>feliz</a:t>
            </a:r>
            <a:r>
              <a:rPr lang="en-US" sz="2000" dirty="0" smtClean="0"/>
              <a:t>. Mi </a:t>
            </a:r>
            <a:r>
              <a:rPr lang="en-US" sz="2000" dirty="0" err="1" smtClean="0"/>
              <a:t>jefe</a:t>
            </a:r>
            <a:r>
              <a:rPr lang="en-US" sz="2000" dirty="0" smtClean="0"/>
              <a:t> me </a:t>
            </a:r>
            <a:r>
              <a:rPr lang="en-US" sz="2000" dirty="0" err="1" smtClean="0"/>
              <a:t>subió</a:t>
            </a:r>
            <a:r>
              <a:rPr lang="en-US" sz="2000" dirty="0" smtClean="0"/>
              <a:t> mi </a:t>
            </a:r>
            <a:r>
              <a:rPr lang="en-US" sz="2000" dirty="0" err="1" smtClean="0"/>
              <a:t>sueldo</a:t>
            </a:r>
            <a:r>
              <a:rPr lang="en-US" sz="2000" dirty="0" smtClean="0"/>
              <a:t> ____________ </a:t>
            </a:r>
            <a:r>
              <a:rPr lang="en-US" sz="2000" dirty="0" err="1" smtClean="0"/>
              <a:t>yo</a:t>
            </a:r>
            <a:r>
              <a:rPr lang="en-US" sz="2000" dirty="0" smtClean="0"/>
              <a:t> se lo </a:t>
            </a:r>
            <a:r>
              <a:rPr lang="en-US" sz="2000" dirty="0" err="1" smtClean="0"/>
              <a:t>pidiera</a:t>
            </a:r>
            <a:r>
              <a:rPr lang="en-US" sz="2000" dirty="0" smtClean="0"/>
              <a:t>. </a:t>
            </a:r>
          </a:p>
          <a:p>
            <a:pPr marL="365760" indent="-457200">
              <a:buAutoNum type="arabicPeriod"/>
            </a:pPr>
            <a:r>
              <a:rPr lang="en-US" sz="2000" dirty="0" smtClean="0"/>
              <a:t>_____________  Julio </a:t>
            </a:r>
            <a:r>
              <a:rPr lang="en-US" sz="2000" dirty="0" err="1" smtClean="0"/>
              <a:t>envíe</a:t>
            </a:r>
            <a:r>
              <a:rPr lang="en-US" sz="2000" dirty="0" smtClean="0"/>
              <a:t> la </a:t>
            </a:r>
            <a:r>
              <a:rPr lang="en-US" sz="2000" dirty="0" err="1" smtClean="0"/>
              <a:t>solicitud</a:t>
            </a:r>
            <a:r>
              <a:rPr lang="en-US" sz="2000" dirty="0" smtClean="0"/>
              <a:t>, </a:t>
            </a:r>
            <a:r>
              <a:rPr lang="en-US" sz="2000" dirty="0" err="1" smtClean="0"/>
              <a:t>revisa</a:t>
            </a:r>
            <a:r>
              <a:rPr lang="en-US" sz="2000" dirty="0" smtClean="0"/>
              <a:t> </a:t>
            </a:r>
            <a:r>
              <a:rPr lang="en-US" sz="2000" dirty="0" err="1" smtClean="0"/>
              <a:t>que</a:t>
            </a:r>
            <a:r>
              <a:rPr lang="en-US" sz="2000" dirty="0" smtClean="0"/>
              <a:t> no </a:t>
            </a:r>
            <a:r>
              <a:rPr lang="en-US" sz="2000" dirty="0" err="1" smtClean="0"/>
              <a:t>tenga</a:t>
            </a:r>
            <a:r>
              <a:rPr lang="en-US" sz="2000" dirty="0" smtClean="0"/>
              <a:t> </a:t>
            </a:r>
            <a:r>
              <a:rPr lang="en-US" sz="2000" dirty="0" err="1" smtClean="0"/>
              <a:t>errores</a:t>
            </a:r>
            <a:r>
              <a:rPr lang="en-US" sz="2000" dirty="0" smtClean="0"/>
              <a:t> de </a:t>
            </a:r>
            <a:r>
              <a:rPr lang="en-US" sz="2000" dirty="0" err="1" smtClean="0"/>
              <a:t>ortografía</a:t>
            </a:r>
            <a:r>
              <a:rPr lang="en-US" sz="2000" dirty="0" smtClean="0"/>
              <a:t>. </a:t>
            </a:r>
          </a:p>
          <a:p>
            <a:pPr marL="365760" indent="-457200">
              <a:buAutoNum type="arabicPeriod"/>
            </a:pPr>
            <a:r>
              <a:rPr lang="en-US" sz="2000" dirty="0" smtClean="0"/>
              <a:t>_______________ me </a:t>
            </a:r>
            <a:r>
              <a:rPr lang="en-US" sz="2000" dirty="0" err="1" smtClean="0"/>
              <a:t>llamen</a:t>
            </a:r>
            <a:r>
              <a:rPr lang="en-US" sz="2000" dirty="0" smtClean="0"/>
              <a:t> </a:t>
            </a:r>
            <a:r>
              <a:rPr lang="en-US" sz="2000" dirty="0" err="1" smtClean="0"/>
              <a:t>hoy</a:t>
            </a:r>
            <a:r>
              <a:rPr lang="en-US" sz="2000" dirty="0" smtClean="0"/>
              <a:t> </a:t>
            </a:r>
            <a:r>
              <a:rPr lang="en-US" sz="2000" dirty="0" err="1" smtClean="0"/>
              <a:t>para</a:t>
            </a:r>
            <a:r>
              <a:rPr lang="en-US" sz="2000" dirty="0" smtClean="0"/>
              <a:t> </a:t>
            </a:r>
            <a:r>
              <a:rPr lang="en-US" sz="2000" dirty="0" err="1" smtClean="0"/>
              <a:t>una</a:t>
            </a:r>
            <a:r>
              <a:rPr lang="en-US" sz="2000" dirty="0" smtClean="0"/>
              <a:t> </a:t>
            </a:r>
            <a:r>
              <a:rPr lang="en-US" sz="2000" dirty="0" err="1" smtClean="0"/>
              <a:t>entrevista</a:t>
            </a:r>
            <a:r>
              <a:rPr lang="en-US" sz="2000" dirty="0" smtClean="0"/>
              <a:t> no </a:t>
            </a:r>
            <a:r>
              <a:rPr lang="en-US" sz="2000" dirty="0" err="1" smtClean="0"/>
              <a:t>podré</a:t>
            </a:r>
            <a:r>
              <a:rPr lang="en-US" sz="2000" dirty="0" smtClean="0"/>
              <a:t> </a:t>
            </a:r>
            <a:r>
              <a:rPr lang="en-US" sz="2000" dirty="0" err="1" smtClean="0"/>
              <a:t>ir</a:t>
            </a:r>
            <a:r>
              <a:rPr lang="en-US" sz="2000" dirty="0" smtClean="0"/>
              <a:t> a la </a:t>
            </a:r>
            <a:r>
              <a:rPr lang="en-US" sz="2000" dirty="0" err="1" smtClean="0"/>
              <a:t>reunión</a:t>
            </a:r>
            <a:r>
              <a:rPr lang="en-US" sz="2000" dirty="0" smtClean="0"/>
              <a:t> en la </a:t>
            </a:r>
            <a:r>
              <a:rPr lang="en-US" sz="2000" dirty="0" err="1" smtClean="0"/>
              <a:t>tarde</a:t>
            </a:r>
            <a:r>
              <a:rPr lang="en-US" sz="2000" dirty="0" smtClean="0"/>
              <a:t>. </a:t>
            </a:r>
          </a:p>
          <a:p>
            <a:pPr marL="365760" indent="-457200">
              <a:buNone/>
            </a:pPr>
            <a:endParaRPr lang="en-US" sz="2000" dirty="0" smtClean="0"/>
          </a:p>
          <a:p>
            <a:pPr marL="0" indent="-91440">
              <a:buNone/>
            </a:pPr>
            <a:endParaRPr lang="en-US" sz="2000" dirty="0" smtClean="0"/>
          </a:p>
          <a:p>
            <a:pPr marL="0" indent="-91440">
              <a:buNone/>
            </a:pPr>
            <a:endParaRPr lang="en-US" sz="2000" dirty="0" smtClean="0"/>
          </a:p>
          <a:p>
            <a:pPr>
              <a:buNone/>
            </a:pPr>
            <a:endParaRPr lang="en-US" sz="2000"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6705600"/>
            <a:ext cx="4800600" cy="1524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p:cNvPicPr>
            <a:picLocks noChangeAspect="1" noChangeArrowheads="1"/>
          </p:cNvPicPr>
          <p:nvPr/>
        </p:nvPicPr>
        <p:blipFill>
          <a:blip r:embed="rId3" cstate="print"/>
          <a:srcRect l="26940" t="12500" r="31479" b="5159"/>
          <a:stretch>
            <a:fillRect/>
          </a:stretch>
        </p:blipFill>
        <p:spPr bwMode="auto">
          <a:xfrm>
            <a:off x="762000" y="0"/>
            <a:ext cx="4800600" cy="6629400"/>
          </a:xfrm>
          <a:prstGeom prst="rect">
            <a:avLst/>
          </a:prstGeom>
          <a:noFill/>
          <a:ln w="9525">
            <a:solidFill>
              <a:schemeClr val="accent1">
                <a:shade val="50000"/>
              </a:schemeClr>
            </a:solidFill>
            <a:miter lim="800000"/>
            <a:headEnd/>
            <a:tailEnd/>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953000" y="0"/>
            <a:ext cx="4191000" cy="6858000"/>
          </a:xfrm>
        </p:spPr>
        <p:txBody>
          <a:bodyPr>
            <a:normAutofit lnSpcReduction="10000"/>
          </a:bodyPr>
          <a:lstStyle/>
          <a:p>
            <a:pPr>
              <a:buNone/>
            </a:pPr>
            <a:r>
              <a:rPr lang="en-US" sz="2000" b="1" dirty="0" err="1" smtClean="0"/>
              <a:t>Actividad</a:t>
            </a:r>
            <a:r>
              <a:rPr lang="en-US" sz="2000" b="1" dirty="0" smtClean="0"/>
              <a:t> 8</a:t>
            </a:r>
          </a:p>
          <a:p>
            <a:pPr marL="0" indent="0">
              <a:buNone/>
            </a:pPr>
            <a:r>
              <a:rPr lang="en-US" sz="2000" dirty="0" smtClean="0"/>
              <a:t>Completa </a:t>
            </a:r>
            <a:r>
              <a:rPr lang="en-US" sz="2000" dirty="0" err="1" smtClean="0"/>
              <a:t>las</a:t>
            </a:r>
            <a:r>
              <a:rPr lang="en-US" sz="2000" dirty="0" smtClean="0"/>
              <a:t> </a:t>
            </a:r>
            <a:r>
              <a:rPr lang="en-US" sz="2000" dirty="0" err="1" smtClean="0"/>
              <a:t>siguientes</a:t>
            </a:r>
            <a:r>
              <a:rPr lang="en-US" sz="2000" dirty="0" smtClean="0"/>
              <a:t> </a:t>
            </a:r>
            <a:r>
              <a:rPr lang="en-US" sz="2000" dirty="0" err="1" smtClean="0"/>
              <a:t>instrucciones</a:t>
            </a:r>
            <a:r>
              <a:rPr lang="en-US" sz="2000" dirty="0" smtClean="0"/>
              <a:t> </a:t>
            </a:r>
            <a:r>
              <a:rPr lang="en-US" sz="2000" dirty="0" err="1" smtClean="0"/>
              <a:t>que</a:t>
            </a:r>
            <a:r>
              <a:rPr lang="en-US" sz="2000" dirty="0" smtClean="0"/>
              <a:t> </a:t>
            </a:r>
            <a:r>
              <a:rPr lang="en-US" sz="2000" dirty="0" err="1" smtClean="0"/>
              <a:t>sigue</a:t>
            </a:r>
            <a:r>
              <a:rPr lang="en-US" sz="2000" dirty="0" smtClean="0"/>
              <a:t> Marina </a:t>
            </a:r>
            <a:r>
              <a:rPr lang="en-US" sz="2000" dirty="0" err="1" smtClean="0"/>
              <a:t>para</a:t>
            </a:r>
            <a:r>
              <a:rPr lang="en-US" sz="2000" dirty="0" smtClean="0"/>
              <a:t> </a:t>
            </a:r>
            <a:r>
              <a:rPr lang="en-US" sz="2000" dirty="0" err="1" smtClean="0"/>
              <a:t>llenar</a:t>
            </a:r>
            <a:r>
              <a:rPr lang="en-US" sz="2000" dirty="0" smtClean="0"/>
              <a:t> </a:t>
            </a:r>
            <a:r>
              <a:rPr lang="en-US" sz="2000" dirty="0" err="1" smtClean="0"/>
              <a:t>una</a:t>
            </a:r>
            <a:r>
              <a:rPr lang="en-US" sz="2000" dirty="0" smtClean="0"/>
              <a:t> </a:t>
            </a:r>
            <a:r>
              <a:rPr lang="en-US" sz="2000" dirty="0" err="1" smtClean="0"/>
              <a:t>solicitud</a:t>
            </a:r>
            <a:r>
              <a:rPr lang="en-US" sz="2000" dirty="0" smtClean="0"/>
              <a:t> de </a:t>
            </a:r>
            <a:r>
              <a:rPr lang="en-US" sz="2000" dirty="0" err="1" smtClean="0"/>
              <a:t>trabajo</a:t>
            </a:r>
            <a:r>
              <a:rPr lang="en-US" sz="2000" dirty="0" smtClean="0"/>
              <a:t> en internet. </a:t>
            </a:r>
            <a:r>
              <a:rPr lang="en-US" sz="2000" dirty="0" err="1" smtClean="0"/>
              <a:t>Utiliza</a:t>
            </a:r>
            <a:r>
              <a:rPr lang="en-US" sz="2000" dirty="0" smtClean="0"/>
              <a:t> los </a:t>
            </a:r>
            <a:r>
              <a:rPr lang="en-US" sz="2000" dirty="0" err="1" smtClean="0"/>
              <a:t>verbos</a:t>
            </a:r>
            <a:r>
              <a:rPr lang="en-US" sz="2000" dirty="0" smtClean="0"/>
              <a:t> </a:t>
            </a:r>
            <a:r>
              <a:rPr lang="en-US" sz="2000" dirty="0" err="1" smtClean="0"/>
              <a:t>que</a:t>
            </a:r>
            <a:r>
              <a:rPr lang="en-US" sz="2000" dirty="0" smtClean="0"/>
              <a:t> </a:t>
            </a:r>
            <a:r>
              <a:rPr lang="en-US" sz="2000" dirty="0" err="1" smtClean="0"/>
              <a:t>aparecen</a:t>
            </a:r>
            <a:r>
              <a:rPr lang="en-US" sz="2000" dirty="0" smtClean="0"/>
              <a:t> en el </a:t>
            </a:r>
            <a:r>
              <a:rPr lang="en-US" sz="2000" dirty="0" err="1" smtClean="0"/>
              <a:t>cuadro</a:t>
            </a:r>
            <a:r>
              <a:rPr lang="en-US" sz="2000" dirty="0" smtClean="0"/>
              <a:t>. </a:t>
            </a:r>
          </a:p>
          <a:p>
            <a:pPr marL="0" indent="0">
              <a:buNone/>
            </a:pPr>
            <a:endParaRPr lang="en-US" sz="2000" dirty="0" smtClean="0"/>
          </a:p>
          <a:p>
            <a:pPr marL="0" indent="0">
              <a:buNone/>
            </a:pPr>
            <a:endParaRPr lang="en-US" sz="2000" dirty="0" smtClean="0"/>
          </a:p>
          <a:p>
            <a:pPr marL="0" indent="0">
              <a:buNone/>
            </a:pPr>
            <a:r>
              <a:rPr lang="en-US" sz="2000" dirty="0" smtClean="0"/>
              <a:t>1) Marina </a:t>
            </a:r>
            <a:r>
              <a:rPr lang="en-US" sz="2000" dirty="0" err="1" smtClean="0"/>
              <a:t>verifica</a:t>
            </a:r>
            <a:r>
              <a:rPr lang="en-US" sz="2000" dirty="0" smtClean="0"/>
              <a:t> la </a:t>
            </a:r>
            <a:r>
              <a:rPr lang="en-US" sz="2000" dirty="0" err="1" smtClean="0"/>
              <a:t>información</a:t>
            </a:r>
            <a:r>
              <a:rPr lang="en-US" sz="2000" dirty="0" smtClean="0"/>
              <a:t> antes de _____________la </a:t>
            </a:r>
            <a:r>
              <a:rPr lang="en-US" sz="2000" dirty="0" err="1" smtClean="0"/>
              <a:t>solicitud</a:t>
            </a:r>
            <a:r>
              <a:rPr lang="en-US" sz="2000" b="1" dirty="0" smtClean="0"/>
              <a:t>.  </a:t>
            </a:r>
          </a:p>
          <a:p>
            <a:pPr marL="0" indent="0">
              <a:buNone/>
            </a:pPr>
            <a:endParaRPr lang="en-US" sz="2000" b="1" dirty="0" smtClean="0"/>
          </a:p>
          <a:p>
            <a:pPr marL="0" indent="0">
              <a:buNone/>
            </a:pPr>
            <a:r>
              <a:rPr lang="en-US" sz="2000" dirty="0" smtClean="0"/>
              <a:t>2)En </a:t>
            </a:r>
            <a:r>
              <a:rPr lang="en-US" sz="2000" dirty="0" err="1" smtClean="0"/>
              <a:t>caso</a:t>
            </a:r>
            <a:r>
              <a:rPr lang="en-US" sz="2000" dirty="0" smtClean="0"/>
              <a:t> de ____________ </a:t>
            </a:r>
            <a:r>
              <a:rPr lang="en-US" sz="2000" dirty="0" err="1" smtClean="0"/>
              <a:t>problemas</a:t>
            </a:r>
            <a:r>
              <a:rPr lang="en-US" sz="2000" dirty="0" smtClean="0"/>
              <a:t> al </a:t>
            </a:r>
            <a:r>
              <a:rPr lang="en-US" sz="2000" dirty="0" err="1" smtClean="0"/>
              <a:t>enviar</a:t>
            </a:r>
            <a:r>
              <a:rPr lang="en-US" sz="2000" dirty="0" smtClean="0"/>
              <a:t> la </a:t>
            </a:r>
            <a:r>
              <a:rPr lang="en-US" sz="2000" dirty="0" err="1" smtClean="0"/>
              <a:t>solicitud</a:t>
            </a:r>
            <a:r>
              <a:rPr lang="en-US" sz="2000" dirty="0" smtClean="0"/>
              <a:t>, </a:t>
            </a:r>
            <a:r>
              <a:rPr lang="en-US" sz="2000" dirty="0" err="1" smtClean="0"/>
              <a:t>ella</a:t>
            </a:r>
            <a:r>
              <a:rPr lang="en-US" sz="2000" dirty="0" smtClean="0"/>
              <a:t> </a:t>
            </a:r>
            <a:r>
              <a:rPr lang="en-US" sz="2000" dirty="0" err="1" smtClean="0"/>
              <a:t>hace</a:t>
            </a:r>
            <a:r>
              <a:rPr lang="en-US" sz="2000" dirty="0" smtClean="0"/>
              <a:t> click en </a:t>
            </a:r>
            <a:r>
              <a:rPr lang="en-US" sz="2000" dirty="0" err="1" smtClean="0"/>
              <a:t>cancelar</a:t>
            </a:r>
            <a:r>
              <a:rPr lang="en-US" sz="2000" dirty="0" smtClean="0"/>
              <a:t> y </a:t>
            </a:r>
            <a:r>
              <a:rPr lang="en-US" sz="2000" dirty="0" err="1" smtClean="0"/>
              <a:t>vuelve</a:t>
            </a:r>
            <a:r>
              <a:rPr lang="en-US" sz="2000" dirty="0" smtClean="0"/>
              <a:t> a </a:t>
            </a:r>
            <a:r>
              <a:rPr lang="en-US" sz="2000" dirty="0" err="1" smtClean="0"/>
              <a:t>iniciar</a:t>
            </a:r>
            <a:r>
              <a:rPr lang="en-US" sz="2000" dirty="0" smtClean="0"/>
              <a:t> el </a:t>
            </a:r>
            <a:r>
              <a:rPr lang="en-US" sz="2000" dirty="0" err="1" smtClean="0"/>
              <a:t>proceso</a:t>
            </a:r>
            <a:r>
              <a:rPr lang="en-US" sz="2000" dirty="0" smtClean="0"/>
              <a:t>.</a:t>
            </a:r>
          </a:p>
          <a:p>
            <a:pPr marL="0" indent="0">
              <a:buNone/>
            </a:pPr>
            <a:endParaRPr lang="en-US" sz="2000" dirty="0" smtClean="0"/>
          </a:p>
          <a:p>
            <a:pPr marL="0" indent="0">
              <a:buNone/>
            </a:pPr>
            <a:r>
              <a:rPr lang="en-US" sz="2000" dirty="0" smtClean="0"/>
              <a:t>3) Marina </a:t>
            </a:r>
            <a:r>
              <a:rPr lang="en-US" sz="2000" dirty="0" err="1" smtClean="0"/>
              <a:t>nunca</a:t>
            </a:r>
            <a:r>
              <a:rPr lang="en-US" sz="2000" dirty="0" smtClean="0"/>
              <a:t> </a:t>
            </a:r>
            <a:r>
              <a:rPr lang="en-US" sz="2000" dirty="0" err="1" smtClean="0"/>
              <a:t>envía</a:t>
            </a:r>
            <a:r>
              <a:rPr lang="en-US" sz="2000" dirty="0" smtClean="0"/>
              <a:t> los </a:t>
            </a:r>
            <a:r>
              <a:rPr lang="en-US" sz="2000" dirty="0" err="1" smtClean="0"/>
              <a:t>documentos</a:t>
            </a:r>
            <a:r>
              <a:rPr lang="en-US" sz="2000" dirty="0" smtClean="0"/>
              <a:t> sin ___________. </a:t>
            </a:r>
          </a:p>
          <a:p>
            <a:pPr marL="0" indent="0">
              <a:buNone/>
            </a:pPr>
            <a:endParaRPr lang="en-US" sz="2000" dirty="0" smtClean="0"/>
          </a:p>
          <a:p>
            <a:pPr marL="0" indent="0">
              <a:buNone/>
            </a:pPr>
            <a:r>
              <a:rPr lang="en-US" sz="2000" dirty="0" smtClean="0"/>
              <a:t>4) Para ____________ la </a:t>
            </a:r>
            <a:r>
              <a:rPr lang="en-US" sz="2000" dirty="0" err="1" smtClean="0"/>
              <a:t>aplicación</a:t>
            </a:r>
            <a:r>
              <a:rPr lang="en-US" sz="2000" dirty="0" smtClean="0"/>
              <a:t> </a:t>
            </a:r>
            <a:r>
              <a:rPr lang="en-US" sz="2000" dirty="0" err="1" smtClean="0"/>
              <a:t>ella</a:t>
            </a:r>
            <a:r>
              <a:rPr lang="en-US" sz="2000" dirty="0" smtClean="0"/>
              <a:t> </a:t>
            </a:r>
            <a:r>
              <a:rPr lang="en-US" sz="2000" dirty="0" err="1" smtClean="0"/>
              <a:t>hace</a:t>
            </a:r>
            <a:r>
              <a:rPr lang="en-US" sz="2000" dirty="0" smtClean="0"/>
              <a:t> click en el </a:t>
            </a:r>
            <a:r>
              <a:rPr lang="en-US" sz="2000" dirty="0" err="1" smtClean="0"/>
              <a:t>botón</a:t>
            </a:r>
            <a:r>
              <a:rPr lang="en-US" sz="2000" dirty="0" smtClean="0"/>
              <a:t>  </a:t>
            </a:r>
            <a:r>
              <a:rPr lang="en-US" sz="2000" dirty="0" err="1" smtClean="0"/>
              <a:t>que</a:t>
            </a:r>
            <a:r>
              <a:rPr lang="en-US" sz="2000" dirty="0" smtClean="0"/>
              <a:t> dice ‘</a:t>
            </a:r>
            <a:r>
              <a:rPr lang="en-US" sz="2000" dirty="0" err="1" smtClean="0"/>
              <a:t>salir</a:t>
            </a:r>
            <a:r>
              <a:rPr lang="en-US" sz="2000" dirty="0" smtClean="0"/>
              <a:t>’. </a:t>
            </a:r>
          </a:p>
          <a:p>
            <a:pPr marL="0" indent="0">
              <a:buNone/>
            </a:pPr>
            <a:endParaRPr lang="en-US" sz="2000" dirty="0" smtClean="0"/>
          </a:p>
          <a:p>
            <a:pPr marL="0" indent="0">
              <a:buNone/>
            </a:pPr>
            <a:endParaRPr lang="en-US" sz="2000" dirty="0" smtClean="0"/>
          </a:p>
          <a:p>
            <a:pPr marL="0" indent="0">
              <a:buNone/>
            </a:pPr>
            <a:endParaRPr lang="en-US" sz="2000" dirty="0" smtClean="0"/>
          </a:p>
          <a:p>
            <a:pPr marL="0" indent="0">
              <a:buNone/>
            </a:pPr>
            <a:endParaRPr lang="en-US" sz="2000" dirty="0" smtClean="0"/>
          </a:p>
          <a:p>
            <a:pPr marL="0" indent="0">
              <a:buNone/>
            </a:pPr>
            <a:endParaRPr lang="en-US" sz="2000" b="1" dirty="0" smtClean="0"/>
          </a:p>
          <a:p>
            <a:pPr marL="0" indent="0">
              <a:buNone/>
            </a:pPr>
            <a:endParaRPr lang="en-US" sz="2000" b="1" dirty="0"/>
          </a:p>
        </p:txBody>
      </p:sp>
      <p:sp>
        <p:nvSpPr>
          <p:cNvPr id="5" name="Rectangle 4"/>
          <p:cNvSpPr/>
          <p:nvPr/>
        </p:nvSpPr>
        <p:spPr>
          <a:xfrm>
            <a:off x="0" y="0"/>
            <a:ext cx="762000" cy="6858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62000" y="5715000"/>
            <a:ext cx="4191000" cy="1143000"/>
          </a:xfrm>
          <a:prstGeom prst="rect">
            <a:avLst/>
          </a:prstGeom>
          <a:solidFill>
            <a:schemeClr val="tx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p:cNvPicPr>
            <a:picLocks noChangeAspect="1" noChangeArrowheads="1"/>
          </p:cNvPicPr>
          <p:nvPr/>
        </p:nvPicPr>
        <p:blipFill>
          <a:blip r:embed="rId3" cstate="print"/>
          <a:srcRect l="20498" t="23958" r="26208" b="17708"/>
          <a:stretch>
            <a:fillRect/>
          </a:stretch>
        </p:blipFill>
        <p:spPr bwMode="auto">
          <a:xfrm>
            <a:off x="762000" y="0"/>
            <a:ext cx="4191000" cy="5715000"/>
          </a:xfrm>
          <a:prstGeom prst="rect">
            <a:avLst/>
          </a:prstGeom>
          <a:noFill/>
          <a:ln w="9525">
            <a:solidFill>
              <a:schemeClr val="accent1">
                <a:shade val="50000"/>
              </a:schemeClr>
            </a:solidFill>
            <a:miter lim="800000"/>
            <a:headEnd/>
            <a:tailEnd/>
          </a:ln>
        </p:spPr>
      </p:pic>
      <p:sp>
        <p:nvSpPr>
          <p:cNvPr id="6" name="TextBox 5"/>
          <p:cNvSpPr txBox="1"/>
          <p:nvPr/>
        </p:nvSpPr>
        <p:spPr>
          <a:xfrm>
            <a:off x="5105400" y="1676400"/>
            <a:ext cx="3581400" cy="369332"/>
          </a:xfrm>
          <a:prstGeom prst="rect">
            <a:avLst/>
          </a:prstGeom>
          <a:noFill/>
          <a:ln>
            <a:solidFill>
              <a:schemeClr val="tx1">
                <a:lumMod val="95000"/>
                <a:lumOff val="5000"/>
              </a:schemeClr>
            </a:solidFill>
          </a:ln>
        </p:spPr>
        <p:txBody>
          <a:bodyPr wrap="square" rtlCol="0">
            <a:spAutoFit/>
          </a:bodyPr>
          <a:lstStyle/>
          <a:p>
            <a:r>
              <a:rPr lang="en-US" dirty="0" err="1" smtClean="0"/>
              <a:t>cerrar</a:t>
            </a:r>
            <a:r>
              <a:rPr lang="en-US" dirty="0" smtClean="0"/>
              <a:t>    tener   firmar   </a:t>
            </a:r>
            <a:r>
              <a:rPr lang="en-US" dirty="0" err="1" smtClean="0"/>
              <a:t>enviar</a:t>
            </a:r>
            <a:r>
              <a:rPr lang="en-US" dirty="0" smtClean="0"/>
              <a:t> </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2806</TotalTime>
  <Words>3010</Words>
  <Application>Microsoft Office PowerPoint</Application>
  <PresentationFormat>On-screen Show (4:3)</PresentationFormat>
  <Paragraphs>417</Paragraphs>
  <Slides>20</Slides>
  <Notes>19</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Repaso </vt:lpstr>
      <vt:lpstr>Repaso </vt:lpstr>
      <vt:lpstr>Repaso </vt:lpstr>
      <vt:lpstr>Repaso </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Marisol</dc:creator>
  <cp:lastModifiedBy>CL User</cp:lastModifiedBy>
  <cp:revision>138</cp:revision>
  <dcterms:created xsi:type="dcterms:W3CDTF">2013-08-01T16:09:35Z</dcterms:created>
  <dcterms:modified xsi:type="dcterms:W3CDTF">2013-09-10T14:21:16Z</dcterms:modified>
</cp:coreProperties>
</file>

<file path=docProps/thumbnail.jpeg>
</file>